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6" r:id="rId4"/>
  </p:sldMasterIdLst>
  <p:notesMasterIdLst>
    <p:notesMasterId r:id="rId15"/>
  </p:notesMasterIdLst>
  <p:sldIdLst>
    <p:sldId id="256" r:id="rId5"/>
    <p:sldId id="257" r:id="rId6"/>
    <p:sldId id="263" r:id="rId7"/>
    <p:sldId id="266" r:id="rId8"/>
    <p:sldId id="260" r:id="rId9"/>
    <p:sldId id="258" r:id="rId10"/>
    <p:sldId id="265" r:id="rId11"/>
    <p:sldId id="267" r:id="rId12"/>
    <p:sldId id="261"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D0"/>
    <a:srgbClr val="A98FEA"/>
    <a:srgbClr val="9F6BFF"/>
    <a:srgbClr val="FAFFA9"/>
    <a:srgbClr val="A04787"/>
    <a:srgbClr val="FFE577"/>
    <a:srgbClr val="FEF6E9"/>
    <a:srgbClr val="8A8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94"/>
  </p:normalViewPr>
  <p:slideViewPr>
    <p:cSldViewPr snapToGrid="0">
      <p:cViewPr varScale="1">
        <p:scale>
          <a:sx n="72" d="100"/>
          <a:sy n="72"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4A09D-58F9-5E45-899E-94FD96656D46}" type="datetimeFigureOut">
              <a:rPr lang="en-US" smtClean="0"/>
              <a:t>11/15/2024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92D7B-B574-2949-8D16-4FBF41C8D28D}" type="slidenum">
              <a:rPr lang="en-US" smtClean="0"/>
              <a:t>‹#›</a:t>
            </a:fld>
            <a:endParaRPr lang="en-US" dirty="0"/>
          </a:p>
        </p:txBody>
      </p:sp>
    </p:spTree>
    <p:extLst>
      <p:ext uri="{BB962C8B-B14F-4D97-AF65-F5344CB8AC3E}">
        <p14:creationId xmlns:p14="http://schemas.microsoft.com/office/powerpoint/2010/main" val="218566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92D7B-B574-2949-8D16-4FBF41C8D28D}" type="slidenum">
              <a:rPr lang="en-US" smtClean="0"/>
              <a:t>6</a:t>
            </a:fld>
            <a:endParaRPr lang="en-US" dirty="0"/>
          </a:p>
        </p:txBody>
      </p:sp>
    </p:spTree>
    <p:extLst>
      <p:ext uri="{BB962C8B-B14F-4D97-AF65-F5344CB8AC3E}">
        <p14:creationId xmlns:p14="http://schemas.microsoft.com/office/powerpoint/2010/main" val="188999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B821C998-36F3-44C6-8B55-310DB38CE02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3A4C6C23-68B4-41E4-B43B-E37CABE7C736}" type="slidenum">
              <a:rPr lang="en-GB" altLang="en-US">
                <a:solidFill>
                  <a:srgbClr val="000000"/>
                </a:solidFill>
                <a:latin typeface="Times New Roman" panose="02020603050405020304" pitchFamily="18" charset="0"/>
              </a:rPr>
              <a:pPr>
                <a:lnSpc>
                  <a:spcPct val="95000"/>
                </a:lnSpc>
              </a:pPr>
              <a:t>7</a:t>
            </a:fld>
            <a:endParaRPr lang="en-GB" altLang="en-US" dirty="0">
              <a:solidFill>
                <a:srgbClr val="000000"/>
              </a:solidFill>
              <a:latin typeface="Times New Roman" panose="02020603050405020304" pitchFamily="18" charset="0"/>
            </a:endParaRPr>
          </a:p>
        </p:txBody>
      </p:sp>
      <p:sp>
        <p:nvSpPr>
          <p:cNvPr id="5123" name="Rectangle 1">
            <a:extLst>
              <a:ext uri="{FF2B5EF4-FFF2-40B4-BE49-F238E27FC236}">
                <a16:creationId xmlns:a16="http://schemas.microsoft.com/office/drawing/2014/main" id="{C4078AB3-AA0E-4844-BAA5-2C0246CD3080}"/>
              </a:ext>
            </a:extLst>
          </p:cNvPr>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a:extLst>
              <a:ext uri="{FF2B5EF4-FFF2-40B4-BE49-F238E27FC236}">
                <a16:creationId xmlns:a16="http://schemas.microsoft.com/office/drawing/2014/main" id="{87368850-9F6F-4BD4-86CB-33C876ED1A30}"/>
              </a:ext>
            </a:extLst>
          </p:cNvPr>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313974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7DE6118-2437-4B30-8E3C-4D2BE6020583}" type="datetimeFigureOut">
              <a:rPr lang="en-US" smtClean="0"/>
              <a:pPr/>
              <a:t>11/15/2024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9E57DC2-970A-4B3E-BB1C-7A09969E49D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11/15/2024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smtClean="0"/>
              <a:t>11/15/2024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7DE6118-2437-4B30-8E3C-4D2BE6020583}" type="datetimeFigureOut">
              <a:rPr lang="en-US" smtClean="0"/>
              <a:pPr/>
              <a:t>11/15/2024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69E57DC2-970A-4B3E-BB1C-7A09969E49D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smtClean="0"/>
              <a:t>11/15/2024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smtClean="0"/>
              <a:t>11/15/2024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smtClean="0"/>
              <a:t>11/15/2024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7DE6118-2437-4B30-8E3C-4D2BE6020583}" type="datetimeFigureOut">
              <a:rPr lang="en-US" smtClean="0"/>
              <a:pPr/>
              <a:t>11/15/2024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9E57DC2-970A-4B3E-BB1C-7A09969E49DF}"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7DE6118-2437-4B30-8E3C-4D2BE6020583}" type="datetimeFigureOut">
              <a:rPr lang="en-US" smtClean="0"/>
              <a:pPr/>
              <a:t>11/15/2024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9E57DC2-970A-4B3E-BB1C-7A09969E49DF}"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7DE6118-2437-4B30-8E3C-4D2BE6020583}" type="datetimeFigureOut">
              <a:rPr lang="en-US" smtClean="0"/>
              <a:pPr/>
              <a:t>11/15/2024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74732080"/>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hyperlink" Target="mailto:office@springfields-first.staffs.sch.uk"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2309368"/>
          </a:xfrm>
        </p:spPr>
        <p:txBody>
          <a:bodyPr>
            <a:normAutofit/>
          </a:bodyPr>
          <a:lstStyle/>
          <a:p>
            <a:r>
              <a:rPr lang="en-GB" sz="4800" dirty="0"/>
              <a:t>Welcome to the expectation meeting for Woodpeckers Class </a:t>
            </a:r>
          </a:p>
        </p:txBody>
      </p:sp>
      <p:sp>
        <p:nvSpPr>
          <p:cNvPr id="3" name="Subtitle 2"/>
          <p:cNvSpPr>
            <a:spLocks noGrp="1"/>
          </p:cNvSpPr>
          <p:nvPr>
            <p:ph type="subTitle" idx="1"/>
          </p:nvPr>
        </p:nvSpPr>
        <p:spPr>
          <a:xfrm>
            <a:off x="1562100" y="4682062"/>
            <a:ext cx="9070848" cy="723656"/>
          </a:xfrm>
        </p:spPr>
        <p:txBody>
          <a:bodyPr vert="horz" lIns="91440" tIns="45720" rIns="91440" bIns="45720" rtlCol="0" anchor="t">
            <a:normAutofit fontScale="92500" lnSpcReduction="10000"/>
          </a:bodyPr>
          <a:lstStyle/>
          <a:p>
            <a:r>
              <a:rPr lang="en-GB" dirty="0"/>
              <a:t>The teacher in Woodpeckers is Mr Rammell</a:t>
            </a:r>
          </a:p>
          <a:p>
            <a:r>
              <a:rPr lang="en-GB" dirty="0"/>
              <a:t>Other members of staff that will be working in the class include Mrs Edwards, Mrs Gilpin, Mrs Whittingham and Mrs Barber </a:t>
            </a:r>
          </a:p>
          <a:p>
            <a:endParaRPr lang="en-GB"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4896" t="20737" r="35995" b="20982"/>
          <a:stretch/>
        </p:blipFill>
        <p:spPr>
          <a:xfrm rot="5400000">
            <a:off x="1632170" y="3494775"/>
            <a:ext cx="1116825" cy="125775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4896" t="20737" r="35995" b="20982"/>
          <a:stretch/>
        </p:blipFill>
        <p:spPr>
          <a:xfrm rot="5400000">
            <a:off x="9443008" y="3494775"/>
            <a:ext cx="1116825" cy="1257750"/>
          </a:xfrm>
          <a:prstGeom prst="rect">
            <a:avLst/>
          </a:prstGeom>
        </p:spPr>
      </p:pic>
      <p:pic>
        <p:nvPicPr>
          <p:cNvPr id="6" name="Recorded Sound">
            <a:hlinkClick r:id="" action="ppaction://media"/>
            <a:extLst>
              <a:ext uri="{FF2B5EF4-FFF2-40B4-BE49-F238E27FC236}">
                <a16:creationId xmlns:a16="http://schemas.microsoft.com/office/drawing/2014/main" id="{997C16E3-D527-748D-A104-7ADB5CB2087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75792" y="383554"/>
            <a:ext cx="609600" cy="609600"/>
          </a:xfrm>
          <a:prstGeom prst="rect">
            <a:avLst/>
          </a:prstGeom>
        </p:spPr>
      </p:pic>
    </p:spTree>
    <p:extLst>
      <p:ext uri="{BB962C8B-B14F-4D97-AF65-F5344CB8AC3E}">
        <p14:creationId xmlns:p14="http://schemas.microsoft.com/office/powerpoint/2010/main" val="413010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1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46" y="501917"/>
            <a:ext cx="10058400" cy="1371600"/>
          </a:xfrm>
        </p:spPr>
        <p:txBody>
          <a:bodyPr>
            <a:normAutofit fontScale="90000"/>
          </a:bodyPr>
          <a:lstStyle/>
          <a:p>
            <a:r>
              <a:rPr lang="en-GB" dirty="0"/>
              <a:t>Thank you for attending this meeting.</a:t>
            </a:r>
          </a:p>
        </p:txBody>
      </p:sp>
      <p:sp>
        <p:nvSpPr>
          <p:cNvPr id="3" name="Content Placeholder 2"/>
          <p:cNvSpPr>
            <a:spLocks noGrp="1"/>
          </p:cNvSpPr>
          <p:nvPr>
            <p:ph idx="1"/>
          </p:nvPr>
        </p:nvSpPr>
        <p:spPr>
          <a:xfrm>
            <a:off x="592015" y="2014194"/>
            <a:ext cx="10058400" cy="2953460"/>
          </a:xfrm>
        </p:spPr>
        <p:txBody>
          <a:bodyPr vert="horz" lIns="91440" tIns="45720" rIns="91440" bIns="45720" rtlCol="0" anchor="t">
            <a:normAutofit fontScale="85000" lnSpcReduction="20000"/>
          </a:bodyPr>
          <a:lstStyle/>
          <a:p>
            <a:pPr marL="0" indent="0">
              <a:buNone/>
            </a:pPr>
            <a:r>
              <a:rPr lang="en-GB" sz="3000" dirty="0"/>
              <a:t> Contacting us-</a:t>
            </a:r>
          </a:p>
          <a:p>
            <a:r>
              <a:rPr lang="en-GB" sz="3000" dirty="0"/>
              <a:t>Please speak to us at the door or write a note in your child’s diary.</a:t>
            </a:r>
          </a:p>
          <a:p>
            <a:r>
              <a:rPr lang="en-GB" sz="3000" dirty="0"/>
              <a:t>. If that is not possible, feel free to  contact the school on </a:t>
            </a:r>
            <a:r>
              <a:rPr lang="en-GB" sz="3000" dirty="0">
                <a:hlinkClick r:id="rId4"/>
              </a:rPr>
              <a:t>office@springfields-first.staffs.sch.uk</a:t>
            </a:r>
            <a:r>
              <a:rPr lang="en-GB" sz="3000" dirty="0"/>
              <a:t>. Please allow time for us to receive your email from the office and  respond. We’ll endeavour to reply as soon as it is possible outside of teaching time before 5.00p.m.</a:t>
            </a:r>
          </a:p>
          <a:p>
            <a:endParaRPr lang="en-GB" sz="4000" dirty="0"/>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4896" t="20737" r="35995" b="20982"/>
          <a:stretch/>
        </p:blipFill>
        <p:spPr>
          <a:xfrm rot="5400000">
            <a:off x="10923953" y="141107"/>
            <a:ext cx="1116825" cy="1257750"/>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82992" y="361240"/>
            <a:ext cx="487363" cy="487363"/>
          </a:xfrm>
          <a:prstGeom prst="rect">
            <a:avLst/>
          </a:prstGeom>
        </p:spPr>
      </p:pic>
    </p:spTree>
    <p:extLst>
      <p:ext uri="{BB962C8B-B14F-4D97-AF65-F5344CB8AC3E}">
        <p14:creationId xmlns:p14="http://schemas.microsoft.com/office/powerpoint/2010/main" val="8296079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69"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Springfields </a:t>
            </a:r>
            <a:r>
              <a:rPr lang="en-GB"/>
              <a:t>Behaviour Policy</a:t>
            </a:r>
          </a:p>
        </p:txBody>
      </p:sp>
      <p:sp>
        <p:nvSpPr>
          <p:cNvPr id="3" name="Content Placeholder 2"/>
          <p:cNvSpPr>
            <a:spLocks noGrp="1"/>
          </p:cNvSpPr>
          <p:nvPr>
            <p:ph idx="1"/>
          </p:nvPr>
        </p:nvSpPr>
        <p:spPr>
          <a:xfrm>
            <a:off x="1252331" y="1875181"/>
            <a:ext cx="9601200" cy="4622333"/>
          </a:xfrm>
        </p:spPr>
        <p:txBody>
          <a:bodyPr vert="horz" lIns="91440" tIns="45720" rIns="91440" bIns="45720" rtlCol="0" anchor="t">
            <a:normAutofit/>
          </a:bodyPr>
          <a:lstStyle/>
          <a:p>
            <a:pPr>
              <a:buNone/>
            </a:pPr>
            <a:r>
              <a:rPr lang="en-GB" dirty="0">
                <a:ea typeface="+mn-lt"/>
                <a:cs typeface="+mn-lt"/>
              </a:rPr>
              <a:t>The pupils at Springfields First School are taught how to behave by following the school rules:              </a:t>
            </a:r>
            <a:endParaRPr lang="en-US" b="1" dirty="0">
              <a:ea typeface="+mn-lt"/>
              <a:cs typeface="+mn-lt"/>
            </a:endParaRPr>
          </a:p>
          <a:p>
            <a:pPr algn="ctr">
              <a:buNone/>
            </a:pPr>
            <a:r>
              <a:rPr lang="en-GB" sz="2000" b="1" dirty="0">
                <a:ea typeface="+mn-lt"/>
                <a:cs typeface="+mn-lt"/>
              </a:rPr>
              <a:t>Be Ready, Show Respect &amp; Stay Safe.</a:t>
            </a:r>
            <a:r>
              <a:rPr lang="en-GB" b="1" dirty="0">
                <a:ea typeface="+mn-lt"/>
                <a:cs typeface="+mn-lt"/>
              </a:rPr>
              <a:t> </a:t>
            </a:r>
            <a:endParaRPr lang="en-US" b="1" dirty="0"/>
          </a:p>
          <a:p>
            <a:pPr>
              <a:buNone/>
            </a:pPr>
            <a:r>
              <a:rPr lang="en-GB" dirty="0">
                <a:ea typeface="+mn-lt"/>
                <a:cs typeface="+mn-lt"/>
              </a:rPr>
              <a:t>Pupils are expected to: </a:t>
            </a:r>
            <a:endParaRPr lang="en-GB" dirty="0"/>
          </a:p>
          <a:p>
            <a:pPr marL="285750" indent="-285750">
              <a:buClr>
                <a:srgbClr val="262626"/>
              </a:buClr>
            </a:pPr>
            <a:r>
              <a:rPr lang="en-GB" dirty="0">
                <a:ea typeface="+mn-lt"/>
                <a:cs typeface="+mn-lt"/>
              </a:rPr>
              <a:t>be ready to learn</a:t>
            </a:r>
          </a:p>
          <a:p>
            <a:pPr marL="285750" indent="-285750">
              <a:buClr>
                <a:srgbClr val="262626"/>
              </a:buClr>
            </a:pPr>
            <a:r>
              <a:rPr lang="en-GB" dirty="0">
                <a:ea typeface="+mn-lt"/>
                <a:cs typeface="+mn-lt"/>
              </a:rPr>
              <a:t>to be respectful and tolerant towards others</a:t>
            </a:r>
          </a:p>
          <a:p>
            <a:pPr marL="285750" indent="-285750">
              <a:buClr>
                <a:srgbClr val="262626"/>
              </a:buClr>
            </a:pPr>
            <a:r>
              <a:rPr lang="en-GB" dirty="0">
                <a:ea typeface="+mn-lt"/>
                <a:cs typeface="+mn-lt"/>
              </a:rPr>
              <a:t>to stay safe at all times</a:t>
            </a:r>
          </a:p>
          <a:p>
            <a:pPr marL="285750" indent="-285750">
              <a:buClr>
                <a:srgbClr val="262626"/>
              </a:buClr>
            </a:pPr>
            <a:endParaRPr lang="en-GB" dirty="0">
              <a:ea typeface="+mn-lt"/>
              <a:cs typeface="+mn-lt"/>
            </a:endParaRPr>
          </a:p>
          <a:p>
            <a:pPr marL="285750" indent="-285750">
              <a:buClr>
                <a:srgbClr val="262626"/>
              </a:buClr>
            </a:pPr>
            <a:r>
              <a:rPr lang="en-GB" dirty="0">
                <a:ea typeface="+mn-lt"/>
                <a:cs typeface="+mn-lt"/>
              </a:rPr>
              <a:t>We want to see that the children are-</a:t>
            </a:r>
          </a:p>
          <a:p>
            <a:pPr marL="285750" indent="-285750">
              <a:buClr>
                <a:srgbClr val="262626"/>
              </a:buClr>
            </a:pPr>
            <a:r>
              <a:rPr lang="en-GB" dirty="0">
                <a:ea typeface="+mn-lt"/>
                <a:cs typeface="+mn-lt"/>
              </a:rPr>
              <a:t>displaying good manners</a:t>
            </a:r>
          </a:p>
          <a:p>
            <a:pPr marL="285750" indent="-285750">
              <a:buClr>
                <a:srgbClr val="262626"/>
              </a:buClr>
            </a:pPr>
            <a:r>
              <a:rPr lang="en-GB" dirty="0">
                <a:ea typeface="+mn-lt"/>
                <a:cs typeface="+mn-lt"/>
              </a:rPr>
              <a:t>arriving to school dressed appropriately and with any equipment that they need</a:t>
            </a:r>
            <a:endParaRPr lang="en-GB" dirty="0"/>
          </a:p>
          <a:p>
            <a:pPr marL="0" indent="0">
              <a:buNone/>
            </a:pPr>
            <a:endParaRPr lang="en-GB" dirty="0"/>
          </a:p>
          <a:p>
            <a:endParaRPr lang="en-GB" dirty="0"/>
          </a:p>
          <a:p>
            <a:endParaRPr lang="en-GB"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4896" t="20737" r="35995" b="20982"/>
          <a:stretch/>
        </p:blipFill>
        <p:spPr>
          <a:xfrm rot="5400000">
            <a:off x="10415996" y="483723"/>
            <a:ext cx="1116825" cy="125775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3118" y="509464"/>
            <a:ext cx="487363" cy="487363"/>
          </a:xfrm>
          <a:prstGeom prst="rect">
            <a:avLst/>
          </a:prstGeom>
        </p:spPr>
      </p:pic>
    </p:spTree>
    <p:extLst>
      <p:ext uri="{BB962C8B-B14F-4D97-AF65-F5344CB8AC3E}">
        <p14:creationId xmlns:p14="http://schemas.microsoft.com/office/powerpoint/2010/main" val="26501614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Rewards and sanctions</a:t>
            </a:r>
            <a:br>
              <a:rPr lang="en-GB" dirty="0"/>
            </a:br>
            <a:r>
              <a:rPr lang="en-GB" sz="3100" dirty="0"/>
              <a:t>We have high expectations of </a:t>
            </a:r>
            <a:r>
              <a:rPr lang="en-GB" sz="2800" dirty="0"/>
              <a:t>behaviour at Springfields First School.  The behaviour of the children is excellent.</a:t>
            </a:r>
            <a:endParaRPr lang="en-GB" dirty="0"/>
          </a:p>
        </p:txBody>
      </p:sp>
      <p:sp>
        <p:nvSpPr>
          <p:cNvPr id="3" name="Content Placeholder 2"/>
          <p:cNvSpPr>
            <a:spLocks noGrp="1"/>
          </p:cNvSpPr>
          <p:nvPr>
            <p:ph idx="1"/>
          </p:nvPr>
        </p:nvSpPr>
        <p:spPr>
          <a:xfrm>
            <a:off x="1066800" y="2103119"/>
            <a:ext cx="10058400" cy="4359227"/>
          </a:xfrm>
        </p:spPr>
        <p:txBody>
          <a:bodyPr vert="horz" lIns="91440" tIns="45720" rIns="91440" bIns="45720" rtlCol="0" anchor="t">
            <a:normAutofit/>
          </a:bodyPr>
          <a:lstStyle/>
          <a:p>
            <a:pPr marL="0" indent="0">
              <a:buNone/>
            </a:pPr>
            <a:r>
              <a:rPr lang="en-GB" dirty="0">
                <a:ea typeface="+mn-lt"/>
                <a:cs typeface="+mn-lt"/>
              </a:rPr>
              <a:t>When a pupil’s behaviour meets or goes above and beyond the expected behaviour standard, staff will recognise it with positive recognition and reward. Positive behaviour will be rewarded with:  </a:t>
            </a:r>
            <a:endParaRPr lang="en-GB" dirty="0"/>
          </a:p>
          <a:p>
            <a:pPr>
              <a:buClr>
                <a:srgbClr val="262626"/>
              </a:buClr>
            </a:pPr>
            <a:r>
              <a:rPr lang="en-GB" dirty="0">
                <a:ea typeface="+mn-lt"/>
                <a:cs typeface="+mn-lt"/>
              </a:rPr>
              <a:t>Verbal praise and/or a class round of applause  </a:t>
            </a:r>
            <a:endParaRPr lang="en-GB" dirty="0"/>
          </a:p>
          <a:p>
            <a:pPr>
              <a:buClr>
                <a:srgbClr val="262626"/>
              </a:buClr>
            </a:pPr>
            <a:r>
              <a:rPr lang="en-GB" dirty="0">
                <a:ea typeface="+mn-lt"/>
                <a:cs typeface="+mn-lt"/>
              </a:rPr>
              <a:t>A cheer and/or sticker </a:t>
            </a:r>
          </a:p>
          <a:p>
            <a:pPr>
              <a:buClr>
                <a:srgbClr val="262626"/>
              </a:buClr>
            </a:pPr>
            <a:r>
              <a:rPr lang="en-GB" dirty="0">
                <a:ea typeface="+mn-lt"/>
                <a:cs typeface="+mn-lt"/>
              </a:rPr>
              <a:t>Having their name added to the ‘Recognition Board’ </a:t>
            </a:r>
            <a:endParaRPr lang="en-GB" dirty="0"/>
          </a:p>
          <a:p>
            <a:pPr>
              <a:buClr>
                <a:srgbClr val="262626"/>
              </a:buClr>
            </a:pPr>
            <a:r>
              <a:rPr lang="en-GB" dirty="0">
                <a:ea typeface="+mn-lt"/>
                <a:cs typeface="+mn-lt"/>
              </a:rPr>
              <a:t>Team points    </a:t>
            </a:r>
            <a:endParaRPr lang="en-GB" dirty="0"/>
          </a:p>
          <a:p>
            <a:pPr>
              <a:buClr>
                <a:srgbClr val="262626"/>
              </a:buClr>
            </a:pPr>
            <a:r>
              <a:rPr lang="en-GB" dirty="0">
                <a:ea typeface="+mn-lt"/>
                <a:cs typeface="+mn-lt"/>
              </a:rPr>
              <a:t>Praise cards are sent home  </a:t>
            </a:r>
            <a:endParaRPr lang="en-GB" dirty="0"/>
          </a:p>
          <a:p>
            <a:pPr>
              <a:buClr>
                <a:srgbClr val="262626"/>
              </a:buClr>
            </a:pPr>
            <a:r>
              <a:rPr lang="en-GB" dirty="0">
                <a:ea typeface="+mn-lt"/>
                <a:cs typeface="+mn-lt"/>
              </a:rPr>
              <a:t>Certificates during celebration assembly  </a:t>
            </a:r>
            <a:endParaRPr lang="en-GB" dirty="0"/>
          </a:p>
          <a:p>
            <a:pPr>
              <a:buClr>
                <a:srgbClr val="262626"/>
              </a:buClr>
            </a:pPr>
            <a:r>
              <a:rPr lang="en-GB" dirty="0">
                <a:ea typeface="+mn-lt"/>
                <a:cs typeface="+mn-lt"/>
              </a:rPr>
              <a:t>Positions of responsibility (trusted with a specific job)  </a:t>
            </a:r>
            <a:endParaRPr lang="en-GB" dirty="0"/>
          </a:p>
          <a:p>
            <a:pPr>
              <a:buClr>
                <a:srgbClr val="262626"/>
              </a:buClr>
            </a:pPr>
            <a:r>
              <a:rPr lang="en-GB" dirty="0">
                <a:ea typeface="+mn-lt"/>
                <a:cs typeface="+mn-lt"/>
              </a:rPr>
              <a:t>Whole-class rewards may include time to do a popular activity etc.</a:t>
            </a:r>
            <a:endParaRPr lang="en-GB" dirty="0"/>
          </a:p>
          <a:p>
            <a:pPr>
              <a:buClr>
                <a:srgbClr val="262626"/>
              </a:buClr>
            </a:pPr>
            <a:endParaRPr lang="en-GB" sz="16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4896" t="20737" r="35995" b="20982"/>
          <a:stretch/>
        </p:blipFill>
        <p:spPr>
          <a:xfrm rot="5400000">
            <a:off x="10092681" y="5138849"/>
            <a:ext cx="1116825" cy="125775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78245" y="620920"/>
            <a:ext cx="487363" cy="487363"/>
          </a:xfrm>
          <a:prstGeom prst="rect">
            <a:avLst/>
          </a:prstGeom>
        </p:spPr>
      </p:pic>
    </p:spTree>
    <p:extLst>
      <p:ext uri="{BB962C8B-B14F-4D97-AF65-F5344CB8AC3E}">
        <p14:creationId xmlns:p14="http://schemas.microsoft.com/office/powerpoint/2010/main" val="17699105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a:t>Rewards and sanctions</a:t>
            </a:r>
            <a:br>
              <a:rPr lang="en-GB"/>
            </a:br>
            <a:r>
              <a:rPr lang="en-GB" sz="3100"/>
              <a:t>We have high expectations of </a:t>
            </a:r>
            <a:r>
              <a:rPr lang="en-GB" sz="2800"/>
              <a:t>behaviour at Springfields First School.  The behaviour of the children is excellent.</a:t>
            </a:r>
            <a:endParaRPr lang="en-GB"/>
          </a:p>
        </p:txBody>
      </p:sp>
      <p:sp>
        <p:nvSpPr>
          <p:cNvPr id="3" name="Content Placeholder 2"/>
          <p:cNvSpPr>
            <a:spLocks noGrp="1"/>
          </p:cNvSpPr>
          <p:nvPr>
            <p:ph idx="1"/>
          </p:nvPr>
        </p:nvSpPr>
        <p:spPr>
          <a:xfrm>
            <a:off x="1066800" y="2516143"/>
            <a:ext cx="10058400" cy="3752773"/>
          </a:xfrm>
        </p:spPr>
        <p:txBody>
          <a:bodyPr vert="horz" lIns="91440" tIns="45720" rIns="91440" bIns="45720" rtlCol="0" anchor="t">
            <a:normAutofit fontScale="25000" lnSpcReduction="20000"/>
          </a:bodyPr>
          <a:lstStyle/>
          <a:p>
            <a:pPr marL="0" indent="0">
              <a:buClr>
                <a:srgbClr val="262626"/>
              </a:buClr>
              <a:buNone/>
            </a:pPr>
            <a:r>
              <a:rPr lang="en-US" sz="5600" dirty="0">
                <a:ea typeface="+mn-lt"/>
                <a:cs typeface="+mn-lt"/>
              </a:rPr>
              <a:t>The school may use one or more of the following sanctions in response to unacceptable </a:t>
            </a:r>
            <a:r>
              <a:rPr lang="en-US" sz="5600" dirty="0" err="1">
                <a:ea typeface="+mn-lt"/>
                <a:cs typeface="+mn-lt"/>
              </a:rPr>
              <a:t>behaviour</a:t>
            </a:r>
            <a:r>
              <a:rPr lang="en-US" sz="5600" dirty="0">
                <a:ea typeface="+mn-lt"/>
                <a:cs typeface="+mn-lt"/>
              </a:rPr>
              <a:t>: </a:t>
            </a:r>
            <a:endParaRPr lang="en-US" sz="5600" dirty="0"/>
          </a:p>
          <a:p>
            <a:pPr>
              <a:buClr>
                <a:srgbClr val="262626"/>
              </a:buClr>
            </a:pPr>
            <a:r>
              <a:rPr lang="en-US" sz="5600" dirty="0">
                <a:ea typeface="+mn-lt"/>
                <a:cs typeface="+mn-lt"/>
              </a:rPr>
              <a:t>A reminder of the </a:t>
            </a:r>
            <a:r>
              <a:rPr lang="en-US" sz="5600" dirty="0" err="1">
                <a:ea typeface="+mn-lt"/>
                <a:cs typeface="+mn-lt"/>
              </a:rPr>
              <a:t>behaviour</a:t>
            </a:r>
            <a:r>
              <a:rPr lang="en-US" sz="5600" dirty="0">
                <a:ea typeface="+mn-lt"/>
                <a:cs typeface="+mn-lt"/>
              </a:rPr>
              <a:t> expected in school </a:t>
            </a:r>
            <a:endParaRPr lang="en-US" sz="5600" dirty="0"/>
          </a:p>
          <a:p>
            <a:pPr>
              <a:buClr>
                <a:srgbClr val="262626"/>
              </a:buClr>
            </a:pPr>
            <a:r>
              <a:rPr lang="en-US" sz="5600" dirty="0">
                <a:ea typeface="+mn-lt"/>
                <a:cs typeface="+mn-lt"/>
              </a:rPr>
              <a:t>Sending the pupil out of the class for a short period of time, to regain self -control or reflect on their actions </a:t>
            </a:r>
          </a:p>
          <a:p>
            <a:pPr>
              <a:buClr>
                <a:srgbClr val="262626"/>
              </a:buClr>
            </a:pPr>
            <a:r>
              <a:rPr lang="en-US" sz="5600" dirty="0">
                <a:ea typeface="+mn-lt"/>
                <a:cs typeface="+mn-lt"/>
              </a:rPr>
              <a:t>Expecting work to be completed at home, or at break or lunchtime  </a:t>
            </a:r>
            <a:endParaRPr lang="en-US" sz="5600" dirty="0"/>
          </a:p>
          <a:p>
            <a:pPr>
              <a:buClr>
                <a:srgbClr val="262626"/>
              </a:buClr>
            </a:pPr>
            <a:r>
              <a:rPr lang="en-US" sz="5600" dirty="0">
                <a:ea typeface="+mn-lt"/>
                <a:cs typeface="+mn-lt"/>
              </a:rPr>
              <a:t>Loss of privileges – for instance, the loss of a prized responsibility </a:t>
            </a:r>
            <a:endParaRPr lang="en-US" sz="5600" dirty="0"/>
          </a:p>
          <a:p>
            <a:pPr>
              <a:buClr>
                <a:srgbClr val="262626"/>
              </a:buClr>
            </a:pPr>
            <a:r>
              <a:rPr lang="en-US" sz="5600" dirty="0">
                <a:ea typeface="+mn-lt"/>
                <a:cs typeface="+mn-lt"/>
              </a:rPr>
              <a:t>Referring the pupil to a senior member of staff </a:t>
            </a:r>
            <a:endParaRPr lang="en-US" sz="5600" dirty="0"/>
          </a:p>
          <a:p>
            <a:pPr>
              <a:buClr>
                <a:srgbClr val="262626"/>
              </a:buClr>
            </a:pPr>
            <a:r>
              <a:rPr lang="en-US" sz="5600" dirty="0">
                <a:ea typeface="+mn-lt"/>
                <a:cs typeface="+mn-lt"/>
              </a:rPr>
              <a:t>Phone call home to parents </a:t>
            </a:r>
            <a:endParaRPr lang="en-US" sz="5600" dirty="0"/>
          </a:p>
          <a:p>
            <a:pPr>
              <a:buClr>
                <a:srgbClr val="262626"/>
              </a:buClr>
            </a:pPr>
            <a:r>
              <a:rPr lang="en-US" sz="5600" dirty="0">
                <a:ea typeface="+mn-lt"/>
                <a:cs typeface="+mn-lt"/>
              </a:rPr>
              <a:t>Agreeing a </a:t>
            </a:r>
            <a:r>
              <a:rPr lang="en-US" sz="5600" dirty="0" err="1">
                <a:ea typeface="+mn-lt"/>
                <a:cs typeface="+mn-lt"/>
              </a:rPr>
              <a:t>behaviour</a:t>
            </a:r>
            <a:r>
              <a:rPr lang="en-US" sz="5600" dirty="0">
                <a:ea typeface="+mn-lt"/>
                <a:cs typeface="+mn-lt"/>
              </a:rPr>
              <a:t> plan, with pupil and parents </a:t>
            </a:r>
            <a:endParaRPr lang="en-US" sz="5600" dirty="0"/>
          </a:p>
          <a:p>
            <a:pPr>
              <a:buClr>
                <a:srgbClr val="262626"/>
              </a:buClr>
            </a:pPr>
            <a:endParaRPr lang="en-US" sz="5600" dirty="0">
              <a:ea typeface="+mn-lt"/>
              <a:cs typeface="+mn-lt"/>
            </a:endParaRPr>
          </a:p>
          <a:p>
            <a:pPr marL="0" indent="0">
              <a:buClr>
                <a:srgbClr val="262626"/>
              </a:buClr>
              <a:buNone/>
            </a:pPr>
            <a:r>
              <a:rPr lang="en-GB" sz="5600" dirty="0"/>
              <a:t>Children are always given space to process their actions and have time to talk about what and why they have gone wrong. We talk about making the right/ wrong choices and that all our actions have consequences with positive or negative outcomes. </a:t>
            </a:r>
          </a:p>
          <a:p>
            <a:pPr>
              <a:buClr>
                <a:srgbClr val="262626"/>
              </a:buClr>
            </a:pPr>
            <a:endParaRPr lang="en-US" sz="4300" dirty="0"/>
          </a:p>
          <a:p>
            <a:pPr>
              <a:buClr>
                <a:srgbClr val="262626"/>
              </a:buClr>
            </a:pPr>
            <a:endParaRPr lang="en-US" sz="1600" dirty="0"/>
          </a:p>
          <a:p>
            <a:r>
              <a:rPr lang="en-GB" sz="1600" dirty="0"/>
              <a:t> </a:t>
            </a:r>
          </a:p>
          <a:p>
            <a:endParaRPr lang="en-GB" sz="1600" dirty="0"/>
          </a:p>
          <a:p>
            <a:endParaRPr lang="en-GB" sz="1600" dirty="0"/>
          </a:p>
          <a:p>
            <a:pPr marL="0" indent="0">
              <a:buNone/>
            </a:pPr>
            <a:endParaRPr lang="en-GB" sz="16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36629" y="562677"/>
            <a:ext cx="487363" cy="487363"/>
          </a:xfrm>
          <a:prstGeom prst="rect">
            <a:avLst/>
          </a:prstGeom>
        </p:spPr>
      </p:pic>
    </p:spTree>
    <p:extLst>
      <p:ext uri="{BB962C8B-B14F-4D97-AF65-F5344CB8AC3E}">
        <p14:creationId xmlns:p14="http://schemas.microsoft.com/office/powerpoint/2010/main" val="40048630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5F10730-E0E8-35D1-4252-FD01059DBB92}"/>
              </a:ext>
            </a:extLst>
          </p:cNvPr>
          <p:cNvGraphicFramePr>
            <a:graphicFrameLocks noGrp="1"/>
          </p:cNvGraphicFramePr>
          <p:nvPr>
            <p:ph idx="1"/>
            <p:extLst>
              <p:ext uri="{D42A27DB-BD31-4B8C-83A1-F6EECF244321}">
                <p14:modId xmlns:p14="http://schemas.microsoft.com/office/powerpoint/2010/main" val="463953453"/>
              </p:ext>
            </p:extLst>
          </p:nvPr>
        </p:nvGraphicFramePr>
        <p:xfrm>
          <a:off x="918574" y="250521"/>
          <a:ext cx="10139633" cy="6604433"/>
        </p:xfrm>
        <a:graphic>
          <a:graphicData uri="http://schemas.openxmlformats.org/drawingml/2006/table">
            <a:tbl>
              <a:tblPr bandRow="1">
                <a:tableStyleId>{5C22544A-7EE6-4342-B048-85BDC9FD1C3A}</a:tableStyleId>
              </a:tblPr>
              <a:tblGrid>
                <a:gridCol w="1146930">
                  <a:extLst>
                    <a:ext uri="{9D8B030D-6E8A-4147-A177-3AD203B41FA5}">
                      <a16:colId xmlns:a16="http://schemas.microsoft.com/office/drawing/2014/main" val="3837043493"/>
                    </a:ext>
                  </a:extLst>
                </a:gridCol>
                <a:gridCol w="1053936">
                  <a:extLst>
                    <a:ext uri="{9D8B030D-6E8A-4147-A177-3AD203B41FA5}">
                      <a16:colId xmlns:a16="http://schemas.microsoft.com/office/drawing/2014/main" val="184602795"/>
                    </a:ext>
                  </a:extLst>
                </a:gridCol>
                <a:gridCol w="1446578">
                  <a:extLst>
                    <a:ext uri="{9D8B030D-6E8A-4147-A177-3AD203B41FA5}">
                      <a16:colId xmlns:a16="http://schemas.microsoft.com/office/drawing/2014/main" val="3564238644"/>
                    </a:ext>
                  </a:extLst>
                </a:gridCol>
                <a:gridCol w="578630">
                  <a:extLst>
                    <a:ext uri="{9D8B030D-6E8A-4147-A177-3AD203B41FA5}">
                      <a16:colId xmlns:a16="http://schemas.microsoft.com/office/drawing/2014/main" val="6240314"/>
                    </a:ext>
                  </a:extLst>
                </a:gridCol>
                <a:gridCol w="1622235">
                  <a:extLst>
                    <a:ext uri="{9D8B030D-6E8A-4147-A177-3AD203B41FA5}">
                      <a16:colId xmlns:a16="http://schemas.microsoft.com/office/drawing/2014/main" val="2407218212"/>
                    </a:ext>
                  </a:extLst>
                </a:gridCol>
                <a:gridCol w="1053936">
                  <a:extLst>
                    <a:ext uri="{9D8B030D-6E8A-4147-A177-3AD203B41FA5}">
                      <a16:colId xmlns:a16="http://schemas.microsoft.com/office/drawing/2014/main" val="647797861"/>
                    </a:ext>
                  </a:extLst>
                </a:gridCol>
                <a:gridCol w="1849554">
                  <a:extLst>
                    <a:ext uri="{9D8B030D-6E8A-4147-A177-3AD203B41FA5}">
                      <a16:colId xmlns:a16="http://schemas.microsoft.com/office/drawing/2014/main" val="762458944"/>
                    </a:ext>
                  </a:extLst>
                </a:gridCol>
                <a:gridCol w="208280">
                  <a:extLst>
                    <a:ext uri="{9D8B030D-6E8A-4147-A177-3AD203B41FA5}">
                      <a16:colId xmlns:a16="http://schemas.microsoft.com/office/drawing/2014/main" val="1155090648"/>
                    </a:ext>
                  </a:extLst>
                </a:gridCol>
                <a:gridCol w="208280">
                  <a:extLst>
                    <a:ext uri="{9D8B030D-6E8A-4147-A177-3AD203B41FA5}">
                      <a16:colId xmlns:a16="http://schemas.microsoft.com/office/drawing/2014/main" val="2092333489"/>
                    </a:ext>
                  </a:extLst>
                </a:gridCol>
                <a:gridCol w="971274">
                  <a:extLst>
                    <a:ext uri="{9D8B030D-6E8A-4147-A177-3AD203B41FA5}">
                      <a16:colId xmlns:a16="http://schemas.microsoft.com/office/drawing/2014/main" val="2152589893"/>
                    </a:ext>
                  </a:extLst>
                </a:gridCol>
              </a:tblGrid>
              <a:tr h="1274669">
                <a:tc>
                  <a:txBody>
                    <a:bodyPr/>
                    <a:lstStyle/>
                    <a:p>
                      <a:pPr algn="l" rtl="0" fontAlgn="base"/>
                      <a:r>
                        <a:rPr lang="en-GB" sz="1000" b="0" i="0" dirty="0">
                          <a:solidFill>
                            <a:srgbClr val="FF0000"/>
                          </a:solidFill>
                          <a:effectLst/>
                          <a:latin typeface="Comic Sans MS"/>
                        </a:rPr>
                        <a:t>MON </a:t>
                      </a:r>
                      <a:endParaRPr lang="en-GB" b="0" i="0" dirty="0">
                        <a:solidFill>
                          <a:srgbClr val="FF0000"/>
                        </a:solidFill>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Spelling</a:t>
                      </a:r>
                      <a:r>
                        <a:rPr lang="en-GB" sz="1100" b="0" i="0" dirty="0">
                          <a:effectLst/>
                          <a:latin typeface="Comic Sans MS"/>
                        </a:rPr>
                        <a:t> </a:t>
                      </a:r>
                      <a:endParaRPr lang="en-GB" b="0" i="0" dirty="0">
                        <a:effectLst/>
                        <a:latin typeface="Comic Sans MS"/>
                      </a:endParaRPr>
                    </a:p>
                    <a:p>
                      <a:pPr algn="l" rtl="0" fontAlgn="base"/>
                      <a:endParaRPr lang="en-GB" b="0" i="0">
                        <a:effectLst/>
                      </a:endParaRPr>
                    </a:p>
                    <a:p>
                      <a:pPr algn="l" rtl="0" fontAlgn="base"/>
                      <a:endParaRPr lang="en-GB" sz="1100" b="0" i="0" dirty="0">
                        <a:effectLst/>
                        <a:latin typeface="Comic Sans MS"/>
                      </a:endParaRPr>
                    </a:p>
                    <a:p>
                      <a:pPr algn="l" rtl="0" fontAlgn="base"/>
                      <a:endParaRPr lang="en-GB" b="0" i="0">
                        <a:effectLst/>
                      </a:endParaRPr>
                    </a:p>
                    <a:p>
                      <a:pPr algn="l" rtl="0" fontAlgn="base"/>
                      <a:endParaRPr lang="en-GB"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Maths </a:t>
                      </a:r>
                      <a:r>
                        <a:rPr lang="en-GB" sz="1100" b="0" i="0" dirty="0">
                          <a:effectLst/>
                          <a:latin typeface="Comic Sans MS"/>
                        </a:rPr>
                        <a:t> </a:t>
                      </a:r>
                      <a:endParaRPr lang="en-GB" b="0" i="0" dirty="0">
                        <a:effectLst/>
                        <a:latin typeface="Comic Sans MS"/>
                      </a:endParaRPr>
                    </a:p>
                    <a:p>
                      <a:pPr algn="l" rtl="0" fontAlgn="base"/>
                      <a:endParaRPr lang="en-GB" b="0" i="0">
                        <a:effectLst/>
                      </a:endParaRPr>
                    </a:p>
                    <a:p>
                      <a:pPr algn="l" rtl="0" fontAlgn="base"/>
                      <a:endParaRPr lang="en-GB" sz="1100" b="0" i="0" dirty="0">
                        <a:effectLst/>
                        <a:latin typeface="Comic Sans MS"/>
                      </a:endParaRPr>
                    </a:p>
                    <a:p>
                      <a:pPr algn="l" rtl="0" fontAlgn="base"/>
                      <a:endParaRPr lang="en-GB"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0" i="0" dirty="0">
                          <a:effectLst/>
                          <a:latin typeface="Comic Sans MS"/>
                        </a:rPr>
                        <a:t>Break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English</a:t>
                      </a:r>
                      <a:r>
                        <a:rPr lang="en-GB" sz="1100" b="0" i="0" dirty="0">
                          <a:effectLst/>
                          <a:latin typeface="Comic Sans MS"/>
                        </a:rPr>
                        <a:t>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0" i="0" dirty="0">
                          <a:effectLst/>
                          <a:latin typeface="Comic Sans MS"/>
                        </a:rPr>
                        <a:t>Lunch/ play time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solidFill>
                            <a:srgbClr val="000000"/>
                          </a:solidFill>
                          <a:effectLst/>
                          <a:latin typeface="Comic Sans MS"/>
                        </a:rPr>
                        <a:t>Science </a:t>
                      </a:r>
                      <a:r>
                        <a:rPr lang="en-GB" sz="1100" b="0" i="0" dirty="0">
                          <a:solidFill>
                            <a:srgbClr val="000000"/>
                          </a:solidFill>
                          <a:effectLst/>
                          <a:latin typeface="Comic Sans MS"/>
                        </a:rPr>
                        <a:t> </a:t>
                      </a:r>
                      <a:endParaRPr lang="en-GB" sz="1100" b="0" i="0" dirty="0">
                        <a:effectLst/>
                        <a:latin typeface="Comic Sans MS"/>
                      </a:endParaRPr>
                    </a:p>
                    <a:p>
                      <a:pPr algn="l" rtl="0" fontAlgn="base"/>
                      <a:endParaRPr lang="en-GB" sz="1100" b="0" i="0" dirty="0">
                        <a:effectLst/>
                        <a:latin typeface="Comic Sans MS"/>
                      </a:endParaRPr>
                    </a:p>
                    <a:p>
                      <a:pPr algn="l" rtl="0" fontAlgn="base"/>
                      <a:r>
                        <a:rPr lang="en-GB" sz="1100" b="1" i="0" dirty="0">
                          <a:solidFill>
                            <a:srgbClr val="000000"/>
                          </a:solidFill>
                          <a:effectLst/>
                          <a:latin typeface="Comic Sans MS"/>
                        </a:rPr>
                        <a:t>History/Geography</a:t>
                      </a:r>
                      <a:r>
                        <a:rPr lang="en-GB" sz="1100" b="0" i="0" dirty="0">
                          <a:solidFill>
                            <a:srgbClr val="000000"/>
                          </a:solidFill>
                          <a:effectLst/>
                          <a:latin typeface="Comic Sans MS"/>
                        </a:rPr>
                        <a:t> </a:t>
                      </a:r>
                      <a:endParaRPr lang="en-GB" sz="1100"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l" rtl="0" fontAlgn="base"/>
                      <a:r>
                        <a:rPr lang="en-GB" sz="1000" b="0" i="0" dirty="0">
                          <a:solidFill>
                            <a:srgbClr val="000000"/>
                          </a:solidFill>
                          <a:effectLst/>
                          <a:latin typeface="Comic Sans MS"/>
                        </a:rPr>
                        <a:t>Assembly 2.45pm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algn="l" rtl="0" fontAlgn="base"/>
                      <a:r>
                        <a:rPr lang="en-GB" sz="1000" b="0" i="0" dirty="0">
                          <a:effectLst/>
                          <a:latin typeface="Comic Sans MS"/>
                        </a:rPr>
                        <a:t>Class read </a:t>
                      </a:r>
                      <a:endParaRPr lang="en-GB" b="0" i="0" dirty="0">
                        <a:effectLst/>
                        <a:latin typeface="Comic Sans MS"/>
                      </a:endParaRPr>
                    </a:p>
                    <a:p>
                      <a:pPr algn="l" rtl="0" fontAlgn="base"/>
                      <a:r>
                        <a:rPr lang="en-GB" sz="1000" b="0" i="0" dirty="0">
                          <a:effectLst/>
                          <a:latin typeface="Comic Sans MS"/>
                        </a:rPr>
                        <a:t>Home time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44508263"/>
                  </a:ext>
                </a:extLst>
              </a:tr>
              <a:tr h="896798">
                <a:tc>
                  <a:txBody>
                    <a:bodyPr/>
                    <a:lstStyle/>
                    <a:p>
                      <a:pPr algn="l" rtl="0" fontAlgn="base"/>
                      <a:r>
                        <a:rPr lang="en-GB" sz="1000" b="0" i="0" dirty="0">
                          <a:solidFill>
                            <a:srgbClr val="FF0000"/>
                          </a:solidFill>
                          <a:effectLst/>
                          <a:latin typeface="Comic Sans MS"/>
                        </a:rPr>
                        <a:t>TUES  </a:t>
                      </a:r>
                      <a:endParaRPr lang="en-GB" b="0" i="0" dirty="0">
                        <a:solidFill>
                          <a:srgbClr val="FF0000"/>
                        </a:solidFill>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Spelling</a:t>
                      </a:r>
                      <a:r>
                        <a:rPr lang="en-GB" sz="1100" b="0" i="0" dirty="0">
                          <a:effectLst/>
                          <a:latin typeface="Comic Sans MS"/>
                        </a:rPr>
                        <a:t> </a:t>
                      </a:r>
                      <a:endParaRPr lang="en-GB" b="0" i="0" dirty="0">
                        <a:effectLst/>
                        <a:latin typeface="Comic Sans MS"/>
                      </a:endParaRPr>
                    </a:p>
                    <a:p>
                      <a:pPr algn="l" rtl="0" fontAlgn="base"/>
                      <a:endParaRPr lang="en-GB" b="0" i="0" dirty="0">
                        <a:effectLst/>
                      </a:endParaRPr>
                    </a:p>
                    <a:p>
                      <a:pPr algn="l" rtl="0" fontAlgn="base"/>
                      <a:endParaRPr lang="en-GB" b="0" i="0" dirty="0">
                        <a:effectLst/>
                        <a:latin typeface="Comic Sans MS"/>
                      </a:endParaRPr>
                    </a:p>
                    <a:p>
                      <a:pPr algn="l" rtl="0" fontAlgn="base"/>
                      <a:endParaRPr lang="en-GB"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Maths</a:t>
                      </a:r>
                      <a:r>
                        <a:rPr lang="en-GB" sz="1100" b="0" i="0" dirty="0">
                          <a:effectLst/>
                          <a:latin typeface="Comic Sans MS"/>
                        </a:rPr>
                        <a:t> </a:t>
                      </a:r>
                      <a:endParaRPr lang="en-GB" b="0" i="0" dirty="0">
                        <a:effectLst/>
                        <a:latin typeface="Comic Sans MS"/>
                      </a:endParaRPr>
                    </a:p>
                    <a:p>
                      <a:pPr algn="l" rtl="0" fontAlgn="base"/>
                      <a:endParaRPr lang="en-GB"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0" i="0" dirty="0">
                          <a:effectLst/>
                          <a:latin typeface="Comic Sans MS"/>
                        </a:rPr>
                        <a:t>Break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English</a:t>
                      </a:r>
                      <a:r>
                        <a:rPr lang="en-GB" sz="1100" b="0" i="0" dirty="0">
                          <a:effectLst/>
                          <a:latin typeface="Comic Sans MS"/>
                        </a:rPr>
                        <a:t> </a:t>
                      </a:r>
                      <a:endParaRPr lang="en-GB" b="0" i="0" dirty="0">
                        <a:effectLst/>
                        <a:latin typeface="Comic Sans MS"/>
                      </a:endParaRPr>
                    </a:p>
                    <a:p>
                      <a:pPr algn="l" rtl="0" fontAlgn="base"/>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0" i="0" dirty="0">
                          <a:effectLst/>
                          <a:latin typeface="Comic Sans MS"/>
                        </a:rPr>
                        <a:t>Lunch/ play time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solidFill>
                            <a:srgbClr val="000000"/>
                          </a:solidFill>
                          <a:effectLst/>
                          <a:latin typeface="Comic Sans MS"/>
                        </a:rPr>
                        <a:t>Computing </a:t>
                      </a:r>
                      <a:r>
                        <a:rPr lang="en-GB" sz="1100" b="0" i="0" dirty="0">
                          <a:solidFill>
                            <a:srgbClr val="000000"/>
                          </a:solidFill>
                          <a:effectLst/>
                          <a:latin typeface="Comic Sans MS"/>
                        </a:rPr>
                        <a:t> </a:t>
                      </a:r>
                      <a:endParaRPr lang="en-GB" sz="1100" b="0" i="0" dirty="0">
                        <a:effectLst/>
                        <a:latin typeface="Comic Sans MS"/>
                      </a:endParaRPr>
                    </a:p>
                    <a:p>
                      <a:pPr algn="l" rtl="0" fontAlgn="base"/>
                      <a:endParaRPr lang="en-GB" sz="1100" b="0" i="0" dirty="0">
                        <a:effectLst/>
                        <a:latin typeface="Comic Sans MS"/>
                      </a:endParaRPr>
                    </a:p>
                    <a:p>
                      <a:pPr algn="l" rtl="0" fontAlgn="base"/>
                      <a:r>
                        <a:rPr lang="en-GB" sz="1100" b="1" i="0" dirty="0">
                          <a:solidFill>
                            <a:srgbClr val="000000"/>
                          </a:solidFill>
                          <a:effectLst/>
                          <a:latin typeface="Comic Sans MS"/>
                        </a:rPr>
                        <a:t>RE</a:t>
                      </a:r>
                      <a:r>
                        <a:rPr lang="en-GB" sz="1100" b="0" i="0" dirty="0">
                          <a:solidFill>
                            <a:srgbClr val="000000"/>
                          </a:solidFill>
                          <a:effectLst/>
                          <a:latin typeface="Comic Sans MS"/>
                        </a:rPr>
                        <a:t> </a:t>
                      </a:r>
                      <a:endParaRPr lang="en-GB" sz="1100"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l" rtl="0" fontAlgn="base"/>
                      <a:r>
                        <a:rPr lang="en-GB" sz="1000" b="0" i="0" dirty="0">
                          <a:solidFill>
                            <a:srgbClr val="000000"/>
                          </a:solidFill>
                          <a:effectLst/>
                          <a:latin typeface="Comic Sans MS"/>
                        </a:rPr>
                        <a:t>Singing 2.45pm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algn="l" rtl="0" fontAlgn="base"/>
                      <a:r>
                        <a:rPr lang="en-GB" sz="1000" b="0" i="0" dirty="0">
                          <a:effectLst/>
                          <a:latin typeface="Comic Sans MS"/>
                        </a:rPr>
                        <a:t>Class read </a:t>
                      </a:r>
                      <a:endParaRPr lang="en-GB" b="0" i="0" dirty="0">
                        <a:effectLst/>
                        <a:latin typeface="Comic Sans MS"/>
                      </a:endParaRPr>
                    </a:p>
                    <a:p>
                      <a:pPr algn="l" rtl="0" fontAlgn="base"/>
                      <a:r>
                        <a:rPr lang="en-GB" sz="1000" b="0" i="0" dirty="0">
                          <a:effectLst/>
                          <a:latin typeface="Comic Sans MS"/>
                        </a:rPr>
                        <a:t>Home time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95230722"/>
                  </a:ext>
                </a:extLst>
              </a:tr>
              <a:tr h="1169244">
                <a:tc>
                  <a:txBody>
                    <a:bodyPr/>
                    <a:lstStyle/>
                    <a:p>
                      <a:pPr algn="l" rtl="0" fontAlgn="base"/>
                      <a:r>
                        <a:rPr lang="en-GB" sz="1000" b="0" i="0" dirty="0">
                          <a:solidFill>
                            <a:srgbClr val="FF0000"/>
                          </a:solidFill>
                          <a:effectLst/>
                          <a:latin typeface="Comic Sans MS"/>
                        </a:rPr>
                        <a:t>WED</a:t>
                      </a:r>
                      <a:r>
                        <a:rPr lang="en-GB" sz="1000" b="0" i="0" dirty="0">
                          <a:effectLst/>
                          <a:latin typeface="Comic Sans MS"/>
                        </a:rPr>
                        <a:t>  </a:t>
                      </a:r>
                      <a:endParaRPr lang="en-GB" b="0" i="0" dirty="0">
                        <a:effectLst/>
                        <a:latin typeface="Comic Sans MS"/>
                      </a:endParaRPr>
                    </a:p>
                    <a:p>
                      <a:pPr algn="l" rtl="0" fontAlgn="base"/>
                      <a:r>
                        <a:rPr lang="en-GB" sz="1000" b="0" i="0" dirty="0">
                          <a:effectLst/>
                          <a:latin typeface="Comic Sans MS"/>
                        </a:rPr>
                        <a:t>Mrs Whittingham = PPA in Woodpeckers am session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Handwriting</a:t>
                      </a:r>
                      <a:r>
                        <a:rPr lang="en-GB" sz="1100" b="0" i="0" dirty="0">
                          <a:effectLst/>
                          <a:latin typeface="Comic Sans MS"/>
                        </a:rPr>
                        <a:t>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Maths  </a:t>
                      </a:r>
                      <a:endParaRPr lang="en-GB" b="1" i="0" dirty="0">
                        <a:effectLst/>
                        <a:latin typeface="Comic Sans MS"/>
                      </a:endParaRPr>
                    </a:p>
                    <a:p>
                      <a:pPr algn="l" rtl="0" fontAlgn="base"/>
                      <a:endParaRPr lang="en-GB" b="0" i="0">
                        <a:effectLst/>
                      </a:endParaRPr>
                    </a:p>
                    <a:p>
                      <a:pPr algn="l" rtl="0" fontAlgn="base"/>
                      <a:endParaRPr lang="en-GB"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0" i="0" dirty="0">
                          <a:effectLst/>
                          <a:latin typeface="Comic Sans MS"/>
                        </a:rPr>
                        <a:t>Break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English</a:t>
                      </a:r>
                      <a:r>
                        <a:rPr lang="en-GB" sz="1100" b="0" i="0" dirty="0">
                          <a:effectLst/>
                          <a:latin typeface="Comic Sans MS"/>
                        </a:rPr>
                        <a:t> </a:t>
                      </a:r>
                      <a:endParaRPr lang="en-GB" b="0" i="0" dirty="0">
                        <a:effectLst/>
                        <a:latin typeface="Comic Sans MS"/>
                      </a:endParaRPr>
                    </a:p>
                    <a:p>
                      <a:pPr algn="l" rtl="0" fontAlgn="base"/>
                      <a:r>
                        <a:rPr lang="en-GB" sz="1100" b="0" i="0" dirty="0">
                          <a:effectLst/>
                          <a:latin typeface="Comic Sans MS"/>
                        </a:rPr>
                        <a:t>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0" i="0" dirty="0">
                          <a:effectLst/>
                          <a:latin typeface="Comic Sans MS"/>
                        </a:rPr>
                        <a:t>Lunch/ play time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solidFill>
                            <a:srgbClr val="000000"/>
                          </a:solidFill>
                          <a:effectLst/>
                          <a:latin typeface="Comic Sans MS"/>
                        </a:rPr>
                        <a:t>Art/ D&amp;T</a:t>
                      </a:r>
                      <a:r>
                        <a:rPr lang="en-GB" sz="1100" b="0" i="0" dirty="0">
                          <a:solidFill>
                            <a:srgbClr val="000000"/>
                          </a:solidFill>
                          <a:effectLst/>
                          <a:latin typeface="Comic Sans MS"/>
                        </a:rPr>
                        <a:t> </a:t>
                      </a:r>
                      <a:endParaRPr lang="en-GB" sz="1100" b="0" i="0" dirty="0">
                        <a:effectLst/>
                        <a:latin typeface="Comic Sans MS"/>
                      </a:endParaRPr>
                    </a:p>
                    <a:p>
                      <a:pPr algn="l" rtl="0" fontAlgn="base"/>
                      <a:endParaRPr lang="en-GB" sz="1100" b="0" i="0" dirty="0">
                        <a:effectLst/>
                        <a:latin typeface="Comic Sans MS"/>
                      </a:endParaRPr>
                    </a:p>
                    <a:p>
                      <a:pPr algn="l" rtl="0" fontAlgn="base"/>
                      <a:r>
                        <a:rPr lang="en-GB" sz="1100" b="1" i="0" dirty="0">
                          <a:solidFill>
                            <a:srgbClr val="000000"/>
                          </a:solidFill>
                          <a:effectLst/>
                          <a:latin typeface="Comic Sans MS"/>
                        </a:rPr>
                        <a:t>Online Safety</a:t>
                      </a:r>
                      <a:r>
                        <a:rPr lang="en-GB" sz="1100" b="0" i="0" dirty="0">
                          <a:solidFill>
                            <a:srgbClr val="000000"/>
                          </a:solidFill>
                          <a:effectLst/>
                          <a:latin typeface="Comic Sans MS"/>
                        </a:rPr>
                        <a:t> </a:t>
                      </a:r>
                      <a:endParaRPr lang="en-GB" sz="1100"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l" rtl="0" fontAlgn="base"/>
                      <a:r>
                        <a:rPr lang="en-GB" sz="1000" b="0" i="0" dirty="0">
                          <a:solidFill>
                            <a:srgbClr val="000000"/>
                          </a:solidFill>
                          <a:effectLst/>
                          <a:latin typeface="Comic Sans MS"/>
                        </a:rPr>
                        <a:t>Assembly </a:t>
                      </a:r>
                      <a:endParaRPr lang="en-GB" b="0" i="0" dirty="0">
                        <a:effectLst/>
                        <a:latin typeface="Comic Sans MS"/>
                      </a:endParaRPr>
                    </a:p>
                    <a:p>
                      <a:pPr algn="l" rtl="0" fontAlgn="base"/>
                      <a:r>
                        <a:rPr lang="en-GB" sz="1000" b="0" i="0" dirty="0">
                          <a:solidFill>
                            <a:srgbClr val="000000"/>
                          </a:solidFill>
                          <a:effectLst/>
                          <a:latin typeface="Comic Sans MS"/>
                        </a:rPr>
                        <a:t>2.45pm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algn="l" rtl="0" fontAlgn="base"/>
                      <a:r>
                        <a:rPr lang="en-GB" sz="1000" b="0" i="0" dirty="0">
                          <a:effectLst/>
                          <a:latin typeface="Comic Sans MS"/>
                        </a:rPr>
                        <a:t>Class read </a:t>
                      </a:r>
                      <a:endParaRPr lang="en-GB" b="0" i="0" dirty="0">
                        <a:effectLst/>
                        <a:latin typeface="Comic Sans MS"/>
                      </a:endParaRPr>
                    </a:p>
                    <a:p>
                      <a:pPr algn="l" rtl="0" fontAlgn="base"/>
                      <a:r>
                        <a:rPr lang="en-GB" sz="1000" b="0" i="0" dirty="0">
                          <a:effectLst/>
                          <a:latin typeface="Comic Sans MS"/>
                        </a:rPr>
                        <a:t>Home time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155259"/>
                  </a:ext>
                </a:extLst>
              </a:tr>
              <a:tr h="1112484">
                <a:tc>
                  <a:txBody>
                    <a:bodyPr/>
                    <a:lstStyle/>
                    <a:p>
                      <a:pPr algn="l" rtl="0" fontAlgn="base"/>
                      <a:r>
                        <a:rPr lang="en-GB" sz="1000" b="0" i="0" dirty="0">
                          <a:solidFill>
                            <a:srgbClr val="FF0000"/>
                          </a:solidFill>
                          <a:effectLst/>
                          <a:latin typeface="Comic Sans MS"/>
                        </a:rPr>
                        <a:t>THURS </a:t>
                      </a:r>
                      <a:endParaRPr lang="en-GB" b="0" i="0" dirty="0">
                        <a:solidFill>
                          <a:srgbClr val="FF0000"/>
                        </a:solidFill>
                        <a:effectLst/>
                        <a:latin typeface="Comic Sans MS"/>
                      </a:endParaRPr>
                    </a:p>
                    <a:p>
                      <a:pPr algn="l" rtl="0" fontAlgn="base"/>
                      <a:endParaRPr lang="en-GB" b="0" i="0" dirty="0">
                        <a:effectLst/>
                        <a:latin typeface="Comic Sans MS"/>
                      </a:endParaRPr>
                    </a:p>
                    <a:p>
                      <a:pPr algn="l" rtl="0" fontAlgn="base"/>
                      <a:endParaRPr lang="en-GB" b="0" i="0" dirty="0">
                        <a:effectLst/>
                        <a:latin typeface="Comic Sans MS"/>
                      </a:endParaRPr>
                    </a:p>
                    <a:p>
                      <a:pPr algn="l" rtl="0" fontAlgn="base"/>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Spelling</a:t>
                      </a:r>
                      <a:r>
                        <a:rPr lang="en-GB" sz="1100" b="0" i="0" dirty="0">
                          <a:effectLst/>
                          <a:latin typeface="Comic Sans MS"/>
                        </a:rPr>
                        <a:t> </a:t>
                      </a:r>
                      <a:endParaRPr lang="en-GB" b="0" i="0" dirty="0">
                        <a:effectLst/>
                        <a:latin typeface="Comic Sans MS"/>
                      </a:endParaRPr>
                    </a:p>
                    <a:p>
                      <a:pPr algn="l" rtl="0" fontAlgn="base"/>
                      <a:r>
                        <a:rPr lang="en-GB" sz="1100" b="0" i="0" dirty="0">
                          <a:effectLst/>
                          <a:latin typeface="Comic Sans MS"/>
                        </a:rPr>
                        <a:t>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Maths</a:t>
                      </a:r>
                      <a:r>
                        <a:rPr lang="en-GB" sz="1100" b="0" i="0" dirty="0">
                          <a:effectLst/>
                          <a:latin typeface="Comic Sans MS"/>
                        </a:rPr>
                        <a:t> </a:t>
                      </a:r>
                      <a:endParaRPr lang="en-GB" b="0" i="0" dirty="0">
                        <a:effectLst/>
                        <a:latin typeface="Comic Sans MS"/>
                      </a:endParaRPr>
                    </a:p>
                    <a:p>
                      <a:pPr algn="l" rtl="0" fontAlgn="base"/>
                      <a:endParaRPr lang="en-GB" sz="1100" b="0" i="0" dirty="0">
                        <a:effectLst/>
                        <a:latin typeface="Comic Sans MS"/>
                      </a:endParaRPr>
                    </a:p>
                    <a:p>
                      <a:pPr lvl="0" algn="l">
                        <a:buNone/>
                      </a:pPr>
                      <a:endParaRPr lang="en-GB" sz="1100" b="0" i="0" dirty="0">
                        <a:effectLst/>
                        <a:latin typeface="Comic Sans MS"/>
                      </a:endParaRPr>
                    </a:p>
                    <a:p>
                      <a:pPr lvl="0" algn="l">
                        <a:buNone/>
                      </a:pPr>
                      <a:endParaRPr lang="en-GB" sz="1100" b="0" i="0" dirty="0">
                        <a:effectLst/>
                        <a:latin typeface="Comic Sans MS"/>
                      </a:endParaRPr>
                    </a:p>
                    <a:p>
                      <a:pPr lvl="0" algn="l">
                        <a:buNone/>
                      </a:pPr>
                      <a:endParaRPr lang="en-GB" sz="1100" b="0" i="0" dirty="0">
                        <a:effectLst/>
                        <a:latin typeface="Comic Sans MS"/>
                      </a:endParaRPr>
                    </a:p>
                    <a:p>
                      <a:pPr lvl="0" algn="l">
                        <a:buNone/>
                      </a:pPr>
                      <a:endParaRPr lang="en-GB" sz="1100"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0" i="0" dirty="0">
                          <a:effectLst/>
                          <a:latin typeface="Comic Sans MS"/>
                        </a:rPr>
                        <a:t>Break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English</a:t>
                      </a:r>
                      <a:r>
                        <a:rPr lang="en-GB" sz="1100" b="0" i="0" dirty="0">
                          <a:effectLst/>
                          <a:latin typeface="Comic Sans MS"/>
                        </a:rPr>
                        <a:t>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0" i="0" dirty="0">
                          <a:effectLst/>
                          <a:latin typeface="Comic Sans MS"/>
                        </a:rPr>
                        <a:t>Lunch/ play time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l" rtl="0" fontAlgn="base"/>
                      <a:r>
                        <a:rPr lang="en-GB" sz="1100" b="1" i="0" dirty="0">
                          <a:solidFill>
                            <a:srgbClr val="000000"/>
                          </a:solidFill>
                          <a:effectLst/>
                          <a:latin typeface="Comic Sans MS"/>
                        </a:rPr>
                        <a:t>Swap around afternoon: </a:t>
                      </a:r>
                      <a:endParaRPr lang="en-GB" sz="1100" b="0" i="0" dirty="0">
                        <a:solidFill>
                          <a:srgbClr val="000000"/>
                        </a:solidFill>
                        <a:effectLst/>
                        <a:latin typeface="Comic Sans MS"/>
                      </a:endParaRPr>
                    </a:p>
                    <a:p>
                      <a:pPr algn="l" rtl="0" fontAlgn="base"/>
                      <a:r>
                        <a:rPr lang="en-GB" sz="1100" b="0" i="0" dirty="0">
                          <a:effectLst/>
                          <a:latin typeface="Comic Sans MS"/>
                        </a:rPr>
                        <a:t>PE/French/PSHE</a:t>
                      </a:r>
                    </a:p>
                    <a:p>
                      <a:pPr algn="l" rtl="0" fontAlgn="base"/>
                      <a:endParaRPr lang="en-GB"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rtl="0" fontAlgn="base"/>
                      <a:r>
                        <a:rPr lang="en-GB" sz="1000" b="0" i="0" dirty="0">
                          <a:effectLst/>
                          <a:latin typeface="Comic Sans MS"/>
                        </a:rPr>
                        <a:t>Class read </a:t>
                      </a:r>
                      <a:endParaRPr lang="en-GB" b="0" i="0" dirty="0">
                        <a:effectLst/>
                        <a:latin typeface="Comic Sans MS"/>
                      </a:endParaRPr>
                    </a:p>
                    <a:p>
                      <a:pPr algn="l" rtl="0" fontAlgn="base"/>
                      <a:r>
                        <a:rPr lang="en-GB" sz="1000" b="0" i="0" dirty="0">
                          <a:effectLst/>
                          <a:latin typeface="Comic Sans MS"/>
                        </a:rPr>
                        <a:t>Home time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14430483"/>
                  </a:ext>
                </a:extLst>
              </a:tr>
              <a:tr h="1260059">
                <a:tc>
                  <a:txBody>
                    <a:bodyPr/>
                    <a:lstStyle/>
                    <a:p>
                      <a:pPr algn="l" rtl="0" fontAlgn="base"/>
                      <a:r>
                        <a:rPr lang="en-GB" sz="1000" b="0" i="0" dirty="0">
                          <a:solidFill>
                            <a:srgbClr val="FF0000"/>
                          </a:solidFill>
                          <a:effectLst/>
                          <a:latin typeface="Comic Sans MS"/>
                        </a:rPr>
                        <a:t>FRI</a:t>
                      </a:r>
                      <a:r>
                        <a:rPr lang="en-GB" sz="1000" b="0" i="0" dirty="0">
                          <a:effectLst/>
                          <a:latin typeface="Comic Sans MS"/>
                        </a:rPr>
                        <a:t>- Fitness Friday </a:t>
                      </a:r>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000" b="0" i="0" dirty="0">
                          <a:effectLst/>
                          <a:latin typeface="Comic Sans MS"/>
                        </a:rPr>
                        <a:t>9.00am </a:t>
                      </a:r>
                      <a:r>
                        <a:rPr lang="en-GB" sz="1100" b="1" i="0" dirty="0">
                          <a:effectLst/>
                          <a:latin typeface="Comic Sans MS"/>
                        </a:rPr>
                        <a:t>Celebration assembly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000" b="0" i="0" dirty="0">
                          <a:effectLst/>
                          <a:latin typeface="Comic Sans MS"/>
                        </a:rPr>
                        <a:t>9.30-10.00= </a:t>
                      </a:r>
                      <a:r>
                        <a:rPr lang="en-GB" sz="1100" b="1" i="0" dirty="0">
                          <a:effectLst/>
                          <a:latin typeface="Comic Sans MS"/>
                        </a:rPr>
                        <a:t>English</a:t>
                      </a:r>
                      <a:r>
                        <a:rPr lang="en-GB" sz="1000" b="0" i="0" dirty="0">
                          <a:effectLst/>
                          <a:latin typeface="Comic Sans MS"/>
                        </a:rPr>
                        <a:t> (half a lesson) </a:t>
                      </a:r>
                      <a:endParaRPr lang="en-GB" b="0" i="0" dirty="0">
                        <a:effectLst/>
                        <a:latin typeface="Comic Sans MS"/>
                      </a:endParaRPr>
                    </a:p>
                    <a:p>
                      <a:pPr algn="l" rtl="0" fontAlgn="base"/>
                      <a:endParaRPr lang="en-GB" b="0" i="0" dirty="0">
                        <a:effectLst/>
                        <a:latin typeface="Comic Sans MS"/>
                      </a:endParaRPr>
                    </a:p>
                    <a:p>
                      <a:pPr algn="l" rtl="0" fontAlgn="base"/>
                      <a:r>
                        <a:rPr lang="en-GB" sz="1100" b="0" i="0" dirty="0">
                          <a:effectLst/>
                          <a:latin typeface="Comic Sans MS"/>
                        </a:rPr>
                        <a:t>10.00-10.30= </a:t>
                      </a:r>
                      <a:r>
                        <a:rPr lang="en-GB" sz="1100" b="1" i="0" dirty="0">
                          <a:effectLst/>
                          <a:latin typeface="Comic Sans MS"/>
                        </a:rPr>
                        <a:t>Woodpeckers dance </a:t>
                      </a:r>
                    </a:p>
                    <a:p>
                      <a:pPr algn="l" rtl="0" fontAlgn="base"/>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000" b="0" i="0" dirty="0">
                          <a:effectLst/>
                          <a:latin typeface="Comic Sans MS"/>
                        </a:rPr>
                        <a:t>Break </a:t>
                      </a:r>
                      <a:endParaRPr lang="en-GB" b="0" i="0" dirty="0">
                        <a:effectLst/>
                        <a:latin typeface="Comic Sans MS"/>
                      </a:endParaRPr>
                    </a:p>
                    <a:p>
                      <a:pPr algn="l" rtl="0" fontAlgn="base"/>
                      <a:endParaRPr lang="en-GB"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1" i="0" dirty="0">
                          <a:effectLst/>
                          <a:latin typeface="Comic Sans MS"/>
                        </a:rPr>
                        <a:t>Maths 10.40-11.30am</a:t>
                      </a:r>
                      <a:r>
                        <a:rPr lang="en-GB" sz="1100" b="0" i="0" dirty="0">
                          <a:effectLst/>
                          <a:latin typeface="Comic Sans MS"/>
                        </a:rPr>
                        <a:t> </a:t>
                      </a:r>
                      <a:endParaRPr lang="en-GB" b="0" i="0" dirty="0">
                        <a:effectLst/>
                        <a:latin typeface="Comic Sans MS"/>
                      </a:endParaRPr>
                    </a:p>
                    <a:p>
                      <a:pPr algn="l" rtl="0" fontAlgn="base"/>
                      <a:endParaRPr lang="en-GB" sz="1100"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r>
                        <a:rPr lang="en-GB" sz="1100" b="0" i="0" dirty="0">
                          <a:effectLst/>
                          <a:latin typeface="Comic Sans MS"/>
                        </a:rPr>
                        <a:t>Lunch/ play time </a:t>
                      </a:r>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2">
                  <a:txBody>
                    <a:bodyPr/>
                    <a:lstStyle/>
                    <a:p>
                      <a:pPr algn="l" rtl="0" fontAlgn="base"/>
                      <a:r>
                        <a:rPr lang="en-GB" sz="1100" b="1" i="0" dirty="0">
                          <a:effectLst/>
                          <a:latin typeface="Comic Sans MS"/>
                        </a:rPr>
                        <a:t>English (second half) </a:t>
                      </a:r>
                    </a:p>
                    <a:p>
                      <a:pPr algn="l" rtl="0" fontAlgn="base"/>
                      <a:r>
                        <a:rPr lang="en-GB" sz="1100" b="1" i="0" dirty="0">
                          <a:effectLst/>
                          <a:latin typeface="Comic Sans MS"/>
                        </a:rPr>
                        <a:t>Music </a:t>
                      </a:r>
                    </a:p>
                    <a:p>
                      <a:pPr algn="l" rtl="0" fontAlgn="base"/>
                      <a:r>
                        <a:rPr lang="en-GB" sz="1100" b="1" i="0" dirty="0">
                          <a:effectLst/>
                          <a:latin typeface="Comic Sans MS"/>
                        </a:rPr>
                        <a:t>Golden Time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algn="l" rtl="0" fontAlgn="base"/>
                      <a:r>
                        <a:rPr lang="en-GB" sz="1000" b="0" i="0" dirty="0">
                          <a:effectLst/>
                          <a:latin typeface="Comic Sans MS"/>
                        </a:rPr>
                        <a:t> Class read </a:t>
                      </a:r>
                      <a:endParaRPr lang="en-GB" b="0" i="0" dirty="0">
                        <a:effectLst/>
                        <a:latin typeface="Comic Sans MS"/>
                      </a:endParaRPr>
                    </a:p>
                    <a:p>
                      <a:pPr algn="l" rtl="0" fontAlgn="base"/>
                      <a:r>
                        <a:rPr lang="en-GB" sz="1000" b="0" i="0" dirty="0">
                          <a:effectLst/>
                          <a:latin typeface="Comic Sans MS"/>
                        </a:rPr>
                        <a:t>Home time </a:t>
                      </a:r>
                      <a:endParaRPr lang="en-GB" b="0" i="0" dirty="0">
                        <a:effectLst/>
                        <a:latin typeface="Comic Sans MS"/>
                      </a:endParaRPr>
                    </a:p>
                    <a:p>
                      <a:pPr algn="l" rtl="0" fontAlgn="base"/>
                      <a:endParaRPr lang="en-GB" b="0" i="0" dirty="0">
                        <a:effectLst/>
                        <a:latin typeface="Comic Sans MS"/>
                      </a:endParaRPr>
                    </a:p>
                    <a:p>
                      <a:pPr algn="l" rtl="0" fontAlgn="base"/>
                      <a:endParaRPr lang="en-GB" b="0" i="0" dirty="0">
                        <a:effectLst/>
                        <a:latin typeface="Comic Sans M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90462067"/>
                  </a:ext>
                </a:extLst>
              </a:tr>
            </a:tbl>
          </a:graphicData>
        </a:graphic>
      </p:graphicFrame>
      <p:pic>
        <p:nvPicPr>
          <p:cNvPr id="3" name="Recorded Sound">
            <a:hlinkClick r:id="" action="ppaction://media"/>
            <a:extLst>
              <a:ext uri="{FF2B5EF4-FFF2-40B4-BE49-F238E27FC236}">
                <a16:creationId xmlns:a16="http://schemas.microsoft.com/office/drawing/2014/main" id="{1AD14D5E-18F9-8E70-3F25-70A155B837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8783" y="632791"/>
            <a:ext cx="609600" cy="609600"/>
          </a:xfrm>
          <a:prstGeom prst="rect">
            <a:avLst/>
          </a:prstGeom>
        </p:spPr>
      </p:pic>
    </p:spTree>
    <p:extLst>
      <p:ext uri="{BB962C8B-B14F-4D97-AF65-F5344CB8AC3E}">
        <p14:creationId xmlns:p14="http://schemas.microsoft.com/office/powerpoint/2010/main" val="312818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Curriculum</a:t>
            </a:r>
            <a:br>
              <a:rPr lang="en-GB" dirty="0"/>
            </a:br>
            <a:r>
              <a:rPr lang="en-GB" sz="2200" dirty="0"/>
              <a:t>At Springfields First School, we believe that learning should be fun, purposeful and challenging. Through our creative curriculum we aim to equip each child with the skills that they need for lifelong learning.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83602"/>
              </p:ext>
            </p:extLst>
          </p:nvPr>
        </p:nvGraphicFramePr>
        <p:xfrm>
          <a:off x="1066800" y="2124928"/>
          <a:ext cx="10058398" cy="3467533"/>
        </p:xfrm>
        <a:graphic>
          <a:graphicData uri="http://schemas.openxmlformats.org/drawingml/2006/table">
            <a:tbl>
              <a:tblPr firstRow="1" bandRow="1">
                <a:tableStyleId>{5C22544A-7EE6-4342-B048-85BDC9FD1C3A}</a:tableStyleId>
              </a:tblPr>
              <a:tblGrid>
                <a:gridCol w="1436914">
                  <a:extLst>
                    <a:ext uri="{9D8B030D-6E8A-4147-A177-3AD203B41FA5}">
                      <a16:colId xmlns:a16="http://schemas.microsoft.com/office/drawing/2014/main" val="20000"/>
                    </a:ext>
                  </a:extLst>
                </a:gridCol>
                <a:gridCol w="2873828">
                  <a:extLst>
                    <a:ext uri="{9D8B030D-6E8A-4147-A177-3AD203B41FA5}">
                      <a16:colId xmlns:a16="http://schemas.microsoft.com/office/drawing/2014/main" val="20001"/>
                    </a:ext>
                  </a:extLst>
                </a:gridCol>
                <a:gridCol w="1436914">
                  <a:extLst>
                    <a:ext uri="{9D8B030D-6E8A-4147-A177-3AD203B41FA5}">
                      <a16:colId xmlns:a16="http://schemas.microsoft.com/office/drawing/2014/main" val="20003"/>
                    </a:ext>
                  </a:extLst>
                </a:gridCol>
                <a:gridCol w="1436914">
                  <a:extLst>
                    <a:ext uri="{9D8B030D-6E8A-4147-A177-3AD203B41FA5}">
                      <a16:colId xmlns:a16="http://schemas.microsoft.com/office/drawing/2014/main" val="1215629361"/>
                    </a:ext>
                  </a:extLst>
                </a:gridCol>
                <a:gridCol w="2873828">
                  <a:extLst>
                    <a:ext uri="{9D8B030D-6E8A-4147-A177-3AD203B41FA5}">
                      <a16:colId xmlns:a16="http://schemas.microsoft.com/office/drawing/2014/main" val="20005"/>
                    </a:ext>
                  </a:extLst>
                </a:gridCol>
              </a:tblGrid>
              <a:tr h="411133">
                <a:tc>
                  <a:txBody>
                    <a:bodyPr/>
                    <a:lstStyle/>
                    <a:p>
                      <a:pPr algn="ctr"/>
                      <a:endParaRPr lang="en-US" dirty="0">
                        <a:solidFill>
                          <a:schemeClr val="bg1"/>
                        </a:solidFill>
                      </a:endParaRPr>
                    </a:p>
                  </a:txBody>
                  <a:tcPr anchor="ctr">
                    <a:solidFill>
                      <a:schemeClr val="accent2"/>
                    </a:solidFill>
                  </a:tcPr>
                </a:tc>
                <a:tc>
                  <a:txBody>
                    <a:bodyPr/>
                    <a:lstStyle/>
                    <a:p>
                      <a:pPr algn="ctr"/>
                      <a:r>
                        <a:rPr lang="en-US" dirty="0">
                          <a:solidFill>
                            <a:schemeClr val="bg1"/>
                          </a:solidFill>
                        </a:rPr>
                        <a:t>Autumn</a:t>
                      </a:r>
                    </a:p>
                  </a:txBody>
                  <a:tcPr/>
                </a:tc>
                <a:tc gridSpan="2">
                  <a:txBody>
                    <a:bodyPr/>
                    <a:lstStyle/>
                    <a:p>
                      <a:pPr algn="ctr"/>
                      <a:r>
                        <a:rPr lang="en-US" dirty="0">
                          <a:solidFill>
                            <a:schemeClr val="bg1"/>
                          </a:solidFill>
                        </a:rPr>
                        <a:t>Spring</a:t>
                      </a:r>
                    </a:p>
                  </a:txBody>
                  <a:tcPr/>
                </a:tc>
                <a:tc hMerge="1">
                  <a:txBody>
                    <a:bodyPr/>
                    <a:lstStyle/>
                    <a:p>
                      <a:endParaRPr lang="en-US"/>
                    </a:p>
                  </a:txBody>
                  <a:tcPr/>
                </a:tc>
                <a:tc>
                  <a:txBody>
                    <a:bodyPr/>
                    <a:lstStyle/>
                    <a:p>
                      <a:pPr algn="ctr"/>
                      <a:r>
                        <a:rPr lang="en-US" dirty="0">
                          <a:solidFill>
                            <a:schemeClr val="bg1"/>
                          </a:solidFill>
                        </a:rPr>
                        <a:t>Summer</a:t>
                      </a:r>
                    </a:p>
                  </a:txBody>
                  <a:tcPr/>
                </a:tc>
                <a:extLst>
                  <a:ext uri="{0D108BD9-81ED-4DB2-BD59-A6C34878D82A}">
                    <a16:rowId xmlns:a16="http://schemas.microsoft.com/office/drawing/2014/main" val="1086564704"/>
                  </a:ext>
                </a:extLst>
              </a:tr>
              <a:tr h="14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Cycle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2024-2025</a:t>
                      </a:r>
                    </a:p>
                    <a:p>
                      <a:pPr algn="ctr"/>
                      <a:endParaRPr lang="en-US" b="1" dirty="0">
                        <a:solidFill>
                          <a:schemeClr val="bg1"/>
                        </a:solidFill>
                      </a:endParaRPr>
                    </a:p>
                  </a:txBody>
                  <a:tcPr anchor="ctr">
                    <a:solidFill>
                      <a:schemeClr val="accent2"/>
                    </a:solidFill>
                  </a:tcPr>
                </a:tc>
                <a:tc gridSpan="2">
                  <a:txBody>
                    <a:bodyPr/>
                    <a:lstStyle/>
                    <a:p>
                      <a:pPr algn="ctr"/>
                      <a:r>
                        <a:rPr lang="en-US" sz="2000" dirty="0"/>
                        <a:t>The Romans</a:t>
                      </a:r>
                    </a:p>
                  </a:txBody>
                  <a:tcPr anchor="ctr"/>
                </a:tc>
                <a:tc hMerge="1">
                  <a:txBody>
                    <a:bodyPr/>
                    <a:lstStyle/>
                    <a:p>
                      <a:endParaRPr lang="en-US"/>
                    </a:p>
                  </a:txBody>
                  <a:tcPr/>
                </a:tc>
                <a:tc gridSpan="2">
                  <a:txBody>
                    <a:bodyPr/>
                    <a:lstStyle/>
                    <a:p>
                      <a:pPr algn="ctr"/>
                      <a:r>
                        <a:rPr lang="en-US" sz="2000" dirty="0"/>
                        <a:t>Going Green</a:t>
                      </a:r>
                    </a:p>
                  </a:txBody>
                  <a:tcPr anchor="ctr"/>
                </a:tc>
                <a:tc hMerge="1">
                  <a:txBody>
                    <a:bodyPr/>
                    <a:lstStyle/>
                    <a:p>
                      <a:endParaRPr lang="en-US"/>
                    </a:p>
                  </a:txBody>
                  <a:tcPr/>
                </a:tc>
                <a:extLst>
                  <a:ext uri="{0D108BD9-81ED-4DB2-BD59-A6C34878D82A}">
                    <a16:rowId xmlns:a16="http://schemas.microsoft.com/office/drawing/2014/main" val="471935122"/>
                  </a:ext>
                </a:extLst>
              </a:tr>
              <a:tr h="1616400">
                <a:tc>
                  <a:txBody>
                    <a:bodyPr/>
                    <a:lstStyle/>
                    <a:p>
                      <a:pPr lvl="0" algn="ctr">
                        <a:buNone/>
                      </a:pPr>
                      <a:r>
                        <a:rPr lang="en-US" sz="1800" b="1" i="0" u="none" strike="noStrike" noProof="0" dirty="0">
                          <a:solidFill>
                            <a:schemeClr val="bg1"/>
                          </a:solidFill>
                          <a:latin typeface="Century Gothic"/>
                        </a:rPr>
                        <a:t>Cycle 1</a:t>
                      </a:r>
                      <a:endParaRPr lang="en-US" b="1" dirty="0">
                        <a:solidFill>
                          <a:schemeClr val="bg1"/>
                        </a:solidFill>
                      </a:endParaRPr>
                    </a:p>
                    <a:p>
                      <a:pPr algn="ctr"/>
                      <a:r>
                        <a:rPr lang="en-US" b="1" dirty="0">
                          <a:solidFill>
                            <a:schemeClr val="bg1"/>
                          </a:solidFill>
                        </a:rPr>
                        <a:t>2025-2026</a:t>
                      </a:r>
                    </a:p>
                  </a:txBody>
                  <a:tcPr anchor="ctr">
                    <a:solidFill>
                      <a:schemeClr val="accent2"/>
                    </a:solidFill>
                  </a:tcPr>
                </a:tc>
                <a:tc gridSpan="2">
                  <a:txBody>
                    <a:bodyPr/>
                    <a:lstStyle/>
                    <a:p>
                      <a:pPr algn="ctr"/>
                      <a:endParaRPr lang="en-US" sz="2000" dirty="0"/>
                    </a:p>
                    <a:p>
                      <a:pPr algn="ctr"/>
                      <a:endParaRPr lang="en-US" sz="2000" dirty="0"/>
                    </a:p>
                    <a:p>
                      <a:pPr algn="ctr"/>
                      <a:r>
                        <a:rPr lang="en-US" sz="2000" dirty="0"/>
                        <a:t>Time Travellers</a:t>
                      </a:r>
                    </a:p>
                    <a:p>
                      <a:pPr algn="ctr"/>
                      <a:endParaRPr lang="en-US" sz="2000" dirty="0"/>
                    </a:p>
                    <a:p>
                      <a:pPr algn="ctr"/>
                      <a:endParaRPr lang="en-US" sz="2000" dirty="0"/>
                    </a:p>
                  </a:txBody>
                  <a:tcPr/>
                </a:tc>
                <a:tc hMerge="1">
                  <a:txBody>
                    <a:bodyPr/>
                    <a:lstStyle/>
                    <a:p>
                      <a:pPr algn="ctr"/>
                      <a:endParaRPr lang="en-US" sz="2000" dirty="0"/>
                    </a:p>
                  </a:txBody>
                  <a:tcPr/>
                </a:tc>
                <a:tc gridSpan="2">
                  <a:txBody>
                    <a:bodyPr/>
                    <a:lstStyle/>
                    <a:p>
                      <a:pPr algn="ctr"/>
                      <a:r>
                        <a:rPr lang="en-US" sz="2000" dirty="0"/>
                        <a:t>Chocolate</a:t>
                      </a:r>
                      <a:endParaRPr lang="en-US" dirty="0"/>
                    </a:p>
                  </a:txBody>
                  <a:tcPr anchor="ctr"/>
                </a:tc>
                <a:tc hMerge="1">
                  <a:txBody>
                    <a:bodyPr/>
                    <a:lstStyle/>
                    <a:p>
                      <a:pPr algn="ctr"/>
                      <a:endParaRPr lang="en-US" sz="2000" dirty="0"/>
                    </a:p>
                  </a:txBody>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4896" t="20737" r="35995" b="20982"/>
          <a:stretch/>
        </p:blipFill>
        <p:spPr>
          <a:xfrm rot="5400000">
            <a:off x="10361392" y="5153894"/>
            <a:ext cx="1116825" cy="1257750"/>
          </a:xfrm>
          <a:prstGeom prst="rect">
            <a:avLst/>
          </a:prstGeom>
        </p:spPr>
      </p:pic>
      <p:pic>
        <p:nvPicPr>
          <p:cNvPr id="4" name="Recorded Sound">
            <a:hlinkClick r:id="" action="ppaction://media"/>
            <a:extLst>
              <a:ext uri="{FF2B5EF4-FFF2-40B4-BE49-F238E27FC236}">
                <a16:creationId xmlns:a16="http://schemas.microsoft.com/office/drawing/2014/main" id="{2121753F-2A5D-AF4E-A5A8-69965B8E2E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531860"/>
            <a:ext cx="609600" cy="609600"/>
          </a:xfrm>
          <a:prstGeom prst="rect">
            <a:avLst/>
          </a:prstGeom>
        </p:spPr>
      </p:pic>
    </p:spTree>
    <p:extLst>
      <p:ext uri="{BB962C8B-B14F-4D97-AF65-F5344CB8AC3E}">
        <p14:creationId xmlns:p14="http://schemas.microsoft.com/office/powerpoint/2010/main" val="30755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A352-2DAB-5FB5-4267-4FE78D19838E}"/>
              </a:ext>
            </a:extLst>
          </p:cNvPr>
          <p:cNvSpPr>
            <a:spLocks noGrp="1"/>
          </p:cNvSpPr>
          <p:nvPr>
            <p:ph type="title"/>
          </p:nvPr>
        </p:nvSpPr>
        <p:spPr>
          <a:xfrm>
            <a:off x="1066799" y="539563"/>
            <a:ext cx="10058400" cy="933287"/>
          </a:xfrm>
        </p:spPr>
        <p:txBody>
          <a:bodyPr>
            <a:normAutofit fontScale="90000"/>
          </a:bodyPr>
          <a:lstStyle/>
          <a:p>
            <a:pPr algn="ctr"/>
            <a:r>
              <a:rPr lang="en-GB" dirty="0"/>
              <a:t>Topic Web</a:t>
            </a:r>
            <a:br>
              <a:rPr lang="en-GB" dirty="0"/>
            </a:br>
            <a:endParaRPr lang="en-GB" sz="2200"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4896" t="20737" r="35995" b="20982"/>
          <a:stretch/>
        </p:blipFill>
        <p:spPr>
          <a:xfrm rot="5400000">
            <a:off x="10351299" y="5064958"/>
            <a:ext cx="1116825" cy="1257750"/>
          </a:xfrm>
          <a:prstGeom prst="rect">
            <a:avLst/>
          </a:prstGeom>
        </p:spPr>
      </p:pic>
      <p:pic>
        <p:nvPicPr>
          <p:cNvPr id="5" name="Picture 4">
            <a:extLst>
              <a:ext uri="{FF2B5EF4-FFF2-40B4-BE49-F238E27FC236}">
                <a16:creationId xmlns:a16="http://schemas.microsoft.com/office/drawing/2014/main" id="{0BF73D83-5794-13BA-3778-FBACB23A24CE}"/>
              </a:ext>
            </a:extLst>
          </p:cNvPr>
          <p:cNvPicPr>
            <a:picLocks noChangeAspect="1"/>
          </p:cNvPicPr>
          <p:nvPr/>
        </p:nvPicPr>
        <p:blipFill>
          <a:blip r:embed="rId6"/>
          <a:stretch>
            <a:fillRect/>
          </a:stretch>
        </p:blipFill>
        <p:spPr>
          <a:xfrm>
            <a:off x="2282141" y="1283918"/>
            <a:ext cx="7638156" cy="5313124"/>
          </a:xfrm>
          <a:prstGeom prst="rect">
            <a:avLst/>
          </a:prstGeom>
        </p:spPr>
      </p:pic>
      <p:pic>
        <p:nvPicPr>
          <p:cNvPr id="3" name="Recorded Sound">
            <a:hlinkClick r:id="" action="ppaction://media"/>
            <a:extLst>
              <a:ext uri="{FF2B5EF4-FFF2-40B4-BE49-F238E27FC236}">
                <a16:creationId xmlns:a16="http://schemas.microsoft.com/office/drawing/2014/main" id="{D288E332-6759-F834-5E93-35D872E1D2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4870" y="701406"/>
            <a:ext cx="609600" cy="609600"/>
          </a:xfrm>
          <a:prstGeom prst="rect">
            <a:avLst/>
          </a:prstGeom>
        </p:spPr>
      </p:pic>
    </p:spTree>
    <p:extLst>
      <p:ext uri="{BB962C8B-B14F-4D97-AF65-F5344CB8AC3E}">
        <p14:creationId xmlns:p14="http://schemas.microsoft.com/office/powerpoint/2010/main" val="1006577364"/>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09" y="559477"/>
            <a:ext cx="3765200" cy="5709931"/>
          </a:xfrm>
        </p:spPr>
        <p:txBody>
          <a:bodyPr>
            <a:normAutofit/>
          </a:bodyPr>
          <a:lstStyle/>
          <a:p>
            <a:pPr algn="ctr"/>
            <a:r>
              <a:rPr lang="en-GB" sz="3000" b="1" u="sng" dirty="0"/>
              <a:t>Homework</a:t>
            </a:r>
            <a:br>
              <a:rPr lang="en-GB" sz="3000" dirty="0"/>
            </a:br>
            <a:r>
              <a:rPr lang="en-GB" sz="3000" dirty="0"/>
              <a:t>We try to make homework relevant to the children and endeavour to give them a variety of activities that may challenge them with new learning or may practise skills already learnt in class.</a:t>
            </a:r>
            <a:br>
              <a:rPr lang="en-GB" sz="3000" dirty="0"/>
            </a:br>
            <a:endParaRPr lang="en-GB" sz="3000" dirty="0"/>
          </a:p>
        </p:txBody>
      </p:sp>
      <p:sp>
        <p:nvSpPr>
          <p:cNvPr id="3" name="Content Placeholder 2"/>
          <p:cNvSpPr>
            <a:spLocks noGrp="1"/>
          </p:cNvSpPr>
          <p:nvPr>
            <p:ph idx="1"/>
          </p:nvPr>
        </p:nvSpPr>
        <p:spPr>
          <a:xfrm>
            <a:off x="5191760" y="1858945"/>
            <a:ext cx="6765544" cy="4511376"/>
          </a:xfrm>
        </p:spPr>
        <p:txBody>
          <a:bodyPr vert="horz" lIns="91440" tIns="45720" rIns="91440" bIns="45720" rtlCol="0" anchor="t">
            <a:normAutofit fontScale="92500" lnSpcReduction="10000"/>
          </a:bodyPr>
          <a:lstStyle/>
          <a:p>
            <a:pPr marL="0" indent="0" defTabSz="502920">
              <a:spcBef>
                <a:spcPts val="495"/>
              </a:spcBef>
              <a:buNone/>
            </a:pPr>
            <a:r>
              <a:rPr lang="en-GB" sz="1400" b="1" kern="1200" dirty="0">
                <a:solidFill>
                  <a:schemeClr val="tx1"/>
                </a:solidFill>
                <a:latin typeface="+mn-lt"/>
                <a:ea typeface="+mn-ea"/>
                <a:cs typeface="+mn-cs"/>
              </a:rPr>
              <a:t>English</a:t>
            </a:r>
          </a:p>
          <a:p>
            <a:pPr marL="0" indent="0" defTabSz="502920">
              <a:spcBef>
                <a:spcPts val="495"/>
              </a:spcBef>
              <a:buNone/>
            </a:pPr>
            <a:r>
              <a:rPr lang="en-GB" sz="1400" b="1" kern="1200" dirty="0">
                <a:solidFill>
                  <a:schemeClr val="tx1"/>
                </a:solidFill>
                <a:latin typeface="+mn-lt"/>
                <a:ea typeface="+mn-ea"/>
                <a:cs typeface="+mn-cs"/>
              </a:rPr>
              <a:t>Reading- </a:t>
            </a:r>
            <a:r>
              <a:rPr lang="en-GB" sz="1400" kern="1200" dirty="0">
                <a:solidFill>
                  <a:schemeClr val="tx1"/>
                </a:solidFill>
                <a:latin typeface="+mn-lt"/>
                <a:ea typeface="+mn-ea"/>
                <a:cs typeface="+mn-cs"/>
              </a:rPr>
              <a:t>The children will have a set day for changing their reading books each week. </a:t>
            </a:r>
            <a:endParaRPr lang="en-GB" sz="1400" b="1" kern="1200" dirty="0">
              <a:solidFill>
                <a:schemeClr val="tx1"/>
              </a:solidFill>
              <a:latin typeface="+mn-lt"/>
              <a:ea typeface="+mn-ea"/>
              <a:cs typeface="+mn-cs"/>
            </a:endParaRPr>
          </a:p>
          <a:p>
            <a:pPr marL="100330" indent="-100330" defTabSz="502920">
              <a:spcBef>
                <a:spcPts val="495"/>
              </a:spcBef>
            </a:pPr>
            <a:r>
              <a:rPr lang="en-GB" sz="1400" kern="1200" dirty="0">
                <a:latin typeface="+mn-lt"/>
                <a:ea typeface="+mn-ea"/>
                <a:cs typeface="+mn-cs"/>
              </a:rPr>
              <a:t>Children should be reading </a:t>
            </a:r>
            <a:r>
              <a:rPr lang="en-GB" sz="1400" dirty="0"/>
              <a:t>at least 3 times at home during the week.</a:t>
            </a:r>
            <a:r>
              <a:rPr lang="en-GB" sz="1400" kern="1200" dirty="0">
                <a:latin typeface="+mn-lt"/>
                <a:ea typeface="+mn-ea"/>
                <a:cs typeface="+mn-cs"/>
              </a:rPr>
              <a:t> As independent reading develops, make sure you talk to your child about what has been read to check comprehension. All reading counts…magazines, library books, bedtime stories, school reading books. Please write in the diary ready for your child’s reading day. It is important to show that your child has read at home with you.</a:t>
            </a:r>
            <a:endParaRPr lang="en-GB" sz="1400" kern="1200" dirty="0">
              <a:latin typeface="+mn-lt"/>
            </a:endParaRPr>
          </a:p>
          <a:p>
            <a:pPr marL="100330" indent="-100330" defTabSz="502920">
              <a:spcBef>
                <a:spcPts val="495"/>
              </a:spcBef>
            </a:pPr>
            <a:r>
              <a:rPr lang="en-GB" sz="1400" b="1" dirty="0"/>
              <a:t>Spelling</a:t>
            </a:r>
            <a:r>
              <a:rPr lang="en-GB" sz="1400" dirty="0"/>
              <a:t>- The children will complete weekly homework tasks on Spelling Shed. </a:t>
            </a:r>
          </a:p>
          <a:p>
            <a:pPr marL="100330" indent="-100330" defTabSz="502920">
              <a:spcBef>
                <a:spcPts val="495"/>
              </a:spcBef>
            </a:pPr>
            <a:endParaRPr lang="en-GB" sz="1400" b="1" kern="1200" dirty="0">
              <a:solidFill>
                <a:schemeClr val="tx1"/>
              </a:solidFill>
              <a:latin typeface="+mn-lt"/>
            </a:endParaRPr>
          </a:p>
          <a:p>
            <a:pPr marL="100330" indent="-100330" defTabSz="502920">
              <a:spcBef>
                <a:spcPts val="495"/>
              </a:spcBef>
            </a:pPr>
            <a:r>
              <a:rPr lang="en-GB" sz="1400" b="1" kern="1200" dirty="0">
                <a:solidFill>
                  <a:schemeClr val="tx1"/>
                </a:solidFill>
                <a:latin typeface="+mn-lt"/>
                <a:ea typeface="+mn-ea"/>
                <a:cs typeface="+mn-cs"/>
              </a:rPr>
              <a:t>Maths</a:t>
            </a:r>
            <a:endParaRPr lang="en-GB" sz="1400" b="1" kern="1200" dirty="0">
              <a:solidFill>
                <a:schemeClr val="tx1"/>
              </a:solidFill>
              <a:latin typeface="+mn-lt"/>
            </a:endParaRPr>
          </a:p>
          <a:p>
            <a:pPr marL="100330" indent="-100330" defTabSz="502920">
              <a:spcBef>
                <a:spcPts val="495"/>
              </a:spcBef>
            </a:pPr>
            <a:r>
              <a:rPr lang="en-GB" sz="1400" dirty="0"/>
              <a:t>Times Tables zones sheets will start to come home for practising. A TT rockstars log-in</a:t>
            </a:r>
            <a:r>
              <a:rPr lang="en-GB" sz="1400" kern="1200" dirty="0">
                <a:latin typeface="+mn-lt"/>
                <a:ea typeface="+mn-ea"/>
                <a:cs typeface="+mn-cs"/>
              </a:rPr>
              <a:t> will be in your child’s diary</a:t>
            </a:r>
            <a:r>
              <a:rPr lang="en-GB" sz="1400" dirty="0"/>
              <a:t> once we have practised how to use it in class.</a:t>
            </a:r>
            <a:endParaRPr lang="en-GB" sz="1400" kern="1200" dirty="0">
              <a:latin typeface="+mn-lt"/>
            </a:endParaRPr>
          </a:p>
          <a:p>
            <a:pPr marL="0" indent="0" defTabSz="502920">
              <a:spcBef>
                <a:spcPts val="495"/>
              </a:spcBef>
              <a:buNone/>
            </a:pPr>
            <a:r>
              <a:rPr lang="en-GB" sz="1400" kern="1200" dirty="0">
                <a:latin typeface="+mn-lt"/>
                <a:ea typeface="+mn-ea"/>
                <a:cs typeface="+mn-cs"/>
              </a:rPr>
              <a:t>   This fluency is vital to children being able to master Maths and it under-pins all areas.</a:t>
            </a:r>
            <a:endParaRPr lang="en-GB" sz="1400" kern="1200" dirty="0">
              <a:latin typeface="+mn-lt"/>
            </a:endParaRPr>
          </a:p>
          <a:p>
            <a:pPr marL="0" indent="0" defTabSz="502920">
              <a:spcBef>
                <a:spcPts val="495"/>
              </a:spcBef>
              <a:buNone/>
            </a:pPr>
            <a:r>
              <a:rPr lang="en-GB" sz="1400" b="1" kern="1200" dirty="0">
                <a:solidFill>
                  <a:schemeClr val="tx1"/>
                </a:solidFill>
                <a:latin typeface="+mn-lt"/>
                <a:ea typeface="+mn-ea"/>
                <a:cs typeface="+mn-cs"/>
              </a:rPr>
              <a:t>Maths</a:t>
            </a:r>
            <a:r>
              <a:rPr lang="en-GB" sz="1400" kern="1200" dirty="0">
                <a:solidFill>
                  <a:schemeClr val="tx1"/>
                </a:solidFill>
                <a:latin typeface="+mn-lt"/>
                <a:ea typeface="+mn-ea"/>
                <a:cs typeface="+mn-cs"/>
              </a:rPr>
              <a:t> and </a:t>
            </a:r>
            <a:r>
              <a:rPr lang="en-GB" sz="1400" b="1" kern="1200" dirty="0">
                <a:solidFill>
                  <a:schemeClr val="tx1"/>
                </a:solidFill>
                <a:latin typeface="+mn-lt"/>
                <a:ea typeface="+mn-ea"/>
                <a:cs typeface="+mn-cs"/>
              </a:rPr>
              <a:t>English</a:t>
            </a:r>
            <a:r>
              <a:rPr lang="en-GB" sz="1400" kern="1200" dirty="0">
                <a:solidFill>
                  <a:schemeClr val="tx1"/>
                </a:solidFill>
                <a:latin typeface="+mn-lt"/>
                <a:ea typeface="+mn-ea"/>
                <a:cs typeface="+mn-cs"/>
              </a:rPr>
              <a:t> homework will be </a:t>
            </a:r>
            <a:r>
              <a:rPr lang="en-GB" sz="1400" b="1" kern="1200" dirty="0">
                <a:solidFill>
                  <a:schemeClr val="tx1"/>
                </a:solidFill>
                <a:latin typeface="+mn-lt"/>
                <a:ea typeface="+mn-ea"/>
                <a:cs typeface="+mn-cs"/>
              </a:rPr>
              <a:t>issued on Friday. Your child will be given a homework book to complete tasks and will need to return it for Thursday each week. </a:t>
            </a:r>
          </a:p>
          <a:p>
            <a:pPr marL="0" indent="0" defTabSz="502920">
              <a:spcBef>
                <a:spcPts val="495"/>
              </a:spcBef>
              <a:buNone/>
            </a:pPr>
            <a:r>
              <a:rPr lang="en-GB" sz="1400" b="1" dirty="0"/>
              <a:t>In KS2, i</a:t>
            </a:r>
            <a:r>
              <a:rPr lang="en-GB" sz="1400" b="1" kern="1200" dirty="0">
                <a:solidFill>
                  <a:schemeClr val="tx1"/>
                </a:solidFill>
                <a:latin typeface="+mn-lt"/>
                <a:ea typeface="+mn-ea"/>
                <a:cs typeface="+mn-cs"/>
              </a:rPr>
              <a:t>f your child persistently avoids </a:t>
            </a:r>
            <a:r>
              <a:rPr lang="en-GB" sz="1400" b="1" dirty="0"/>
              <a:t>doing</a:t>
            </a:r>
            <a:r>
              <a:rPr lang="en-GB" sz="1400" b="1" kern="1200" dirty="0">
                <a:solidFill>
                  <a:schemeClr val="tx1"/>
                </a:solidFill>
                <a:latin typeface="+mn-lt"/>
                <a:ea typeface="+mn-ea"/>
                <a:cs typeface="+mn-cs"/>
              </a:rPr>
              <a:t> homework, they will have to do it during free-choice ‘golden time’ on Fridays. </a:t>
            </a:r>
            <a:endParaRPr lang="en-GB" sz="1400" dirty="0"/>
          </a:p>
        </p:txBody>
      </p:sp>
      <p:sp>
        <p:nvSpPr>
          <p:cNvPr id="5" name="TextBox 4">
            <a:extLst>
              <a:ext uri="{FF2B5EF4-FFF2-40B4-BE49-F238E27FC236}">
                <a16:creationId xmlns:a16="http://schemas.microsoft.com/office/drawing/2014/main" id="{95EF1747-DAF4-2342-9386-DE4A7FF2743F}"/>
              </a:ext>
            </a:extLst>
          </p:cNvPr>
          <p:cNvSpPr txBox="1"/>
          <p:nvPr/>
        </p:nvSpPr>
        <p:spPr>
          <a:xfrm>
            <a:off x="6847841" y="237744"/>
            <a:ext cx="4561014" cy="1383456"/>
          </a:xfrm>
          <a:prstGeom prst="rect">
            <a:avLst/>
          </a:prstGeom>
          <a:noFill/>
          <a:ln>
            <a:solidFill>
              <a:schemeClr val="tx1"/>
            </a:solidFill>
            <a:prstDash val="lgDash"/>
          </a:ln>
          <a:effectLst>
            <a:glow rad="127000">
              <a:srgbClr val="FF0000"/>
            </a:glow>
          </a:effectLst>
        </p:spPr>
        <p:txBody>
          <a:bodyPr wrap="square" rtlCol="0">
            <a:spAutoFit/>
          </a:bodyPr>
          <a:lstStyle/>
          <a:p>
            <a:pPr defTabSz="251460">
              <a:spcAft>
                <a:spcPts val="600"/>
              </a:spcAft>
            </a:pPr>
            <a:endParaRPr lang="en-US" sz="990" kern="1200" dirty="0">
              <a:solidFill>
                <a:srgbClr val="7030A0"/>
              </a:solidFill>
              <a:latin typeface="+mn-lt"/>
              <a:ea typeface="+mn-ea"/>
              <a:cs typeface="+mn-cs"/>
            </a:endParaRPr>
          </a:p>
          <a:p>
            <a:pPr defTabSz="251460">
              <a:spcAft>
                <a:spcPts val="600"/>
              </a:spcAft>
            </a:pPr>
            <a:r>
              <a:rPr lang="en-US" sz="1200" kern="1200" dirty="0">
                <a:solidFill>
                  <a:srgbClr val="7030A0"/>
                </a:solidFill>
                <a:latin typeface="+mn-lt"/>
                <a:ea typeface="+mn-ea"/>
                <a:cs typeface="+mn-cs"/>
              </a:rPr>
              <a:t>A little and often is the most effective way to learn</a:t>
            </a:r>
          </a:p>
          <a:p>
            <a:pPr defTabSz="251460">
              <a:spcAft>
                <a:spcPts val="600"/>
              </a:spcAft>
            </a:pPr>
            <a:r>
              <a:rPr lang="en-US" sz="1200" kern="1200" dirty="0">
                <a:solidFill>
                  <a:srgbClr val="7030A0"/>
                </a:solidFill>
                <a:latin typeface="+mn-lt"/>
                <a:ea typeface="+mn-ea"/>
                <a:cs typeface="+mn-cs"/>
              </a:rPr>
              <a:t>Times tables, Spellings and Maths facts,</a:t>
            </a:r>
          </a:p>
          <a:p>
            <a:pPr defTabSz="251460">
              <a:spcAft>
                <a:spcPts val="600"/>
              </a:spcAft>
            </a:pPr>
            <a:r>
              <a:rPr lang="en-US" sz="1200" kern="1200" dirty="0">
                <a:solidFill>
                  <a:srgbClr val="7030A0"/>
                </a:solidFill>
                <a:latin typeface="+mn-lt"/>
                <a:ea typeface="+mn-ea"/>
                <a:cs typeface="+mn-cs"/>
              </a:rPr>
              <a:t>and let’s not forget…to develop reading skills.</a:t>
            </a:r>
          </a:p>
          <a:p>
            <a:pPr>
              <a:spcAft>
                <a:spcPts val="600"/>
              </a:spcAft>
            </a:pPr>
            <a:endParaRPr lang="en-US" dirty="0">
              <a:solidFill>
                <a:srgbClr val="7030A0"/>
              </a:solidFill>
            </a:endParaRPr>
          </a:p>
        </p:txBody>
      </p:sp>
      <p:pic>
        <p:nvPicPr>
          <p:cNvPr id="4" name="Recorded Sound">
            <a:hlinkClick r:id="" action="ppaction://media"/>
            <a:extLst>
              <a:ext uri="{FF2B5EF4-FFF2-40B4-BE49-F238E27FC236}">
                <a16:creationId xmlns:a16="http://schemas.microsoft.com/office/drawing/2014/main" id="{A3856882-FCFB-BA2E-FCA8-820362BCF94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34560" y="624672"/>
            <a:ext cx="609600" cy="609600"/>
          </a:xfrm>
          <a:prstGeom prst="rect">
            <a:avLst/>
          </a:prstGeom>
        </p:spPr>
      </p:pic>
    </p:spTree>
    <p:extLst>
      <p:ext uri="{BB962C8B-B14F-4D97-AF65-F5344CB8AC3E}">
        <p14:creationId xmlns:p14="http://schemas.microsoft.com/office/powerpoint/2010/main" val="35026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3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information</a:t>
            </a:r>
          </a:p>
        </p:txBody>
      </p:sp>
      <p:sp>
        <p:nvSpPr>
          <p:cNvPr id="3" name="Content Placeholder 2"/>
          <p:cNvSpPr>
            <a:spLocks noGrp="1"/>
          </p:cNvSpPr>
          <p:nvPr>
            <p:ph idx="1"/>
          </p:nvPr>
        </p:nvSpPr>
        <p:spPr>
          <a:xfrm>
            <a:off x="1066800" y="1730758"/>
            <a:ext cx="10058400" cy="3931920"/>
          </a:xfrm>
        </p:spPr>
        <p:txBody>
          <a:bodyPr vert="horz" lIns="91440" tIns="45720" rIns="91440" bIns="45720" rtlCol="0" anchor="t">
            <a:normAutofit fontScale="92500" lnSpcReduction="10000"/>
          </a:bodyPr>
          <a:lstStyle/>
          <a:p>
            <a:r>
              <a:rPr lang="en-GB" b="1" dirty="0"/>
              <a:t>PE days </a:t>
            </a:r>
            <a:r>
              <a:rPr lang="en-GB" dirty="0"/>
              <a:t>are </a:t>
            </a:r>
            <a:r>
              <a:rPr lang="en-GB" b="1" dirty="0"/>
              <a:t>Thursday and Friday </a:t>
            </a:r>
            <a:r>
              <a:rPr lang="en-GB" dirty="0"/>
              <a:t>please ensure that children bring the appropriate school PE kit on Thursday and wear Fitness Friday clothes on Friday. (No non-uniform sportswear please).</a:t>
            </a:r>
          </a:p>
          <a:p>
            <a:pPr>
              <a:buClr>
                <a:srgbClr val="262626"/>
              </a:buClr>
            </a:pPr>
            <a:r>
              <a:rPr lang="en-GB" dirty="0"/>
              <a:t>For those taking part in after school sports clubs, please bring kit in a bag to change into rather than wearing the PE kit all day.</a:t>
            </a:r>
          </a:p>
          <a:p>
            <a:r>
              <a:rPr lang="en-GB" dirty="0"/>
              <a:t>Please provide a red hoodie, white top and black shorts/tracksuit bottoms for your child to wear. Some lessons will take place indoors and some outdoors. Hair should be tied back, and no jewellery should be worn.</a:t>
            </a:r>
          </a:p>
          <a:p>
            <a:r>
              <a:rPr lang="en-GB" dirty="0"/>
              <a:t>Please ensure that if home-time arrangements are different to normal that you let school know in writing or by phone.</a:t>
            </a:r>
          </a:p>
          <a:p>
            <a:r>
              <a:rPr lang="en-GB" dirty="0"/>
              <a:t>Please encourage your child to take more responsibility for their school equipment in KS2 – PE kits, homework, looking after school uniform etc. This independence will really benefit your child when they go to middle school.</a:t>
            </a:r>
          </a:p>
          <a:p>
            <a:r>
              <a:rPr lang="en-GB" dirty="0"/>
              <a:t>Woodpeckers class assembly- .Thursday 17th October </a:t>
            </a:r>
          </a:p>
          <a:p>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896" t="20737" r="35995" b="20982"/>
          <a:stretch/>
        </p:blipFill>
        <p:spPr>
          <a:xfrm rot="5400000">
            <a:off x="10342063" y="5194266"/>
            <a:ext cx="1116825" cy="1257750"/>
          </a:xfrm>
          <a:prstGeom prst="rect">
            <a:avLst/>
          </a:prstGeom>
        </p:spPr>
      </p:pic>
    </p:spTree>
    <p:extLst>
      <p:ext uri="{BB962C8B-B14F-4D97-AF65-F5344CB8AC3E}">
        <p14:creationId xmlns:p14="http://schemas.microsoft.com/office/powerpoint/2010/main" val="2857950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4725214-e472-4f92-a572-34cdd8e58de9">
      <UserInfo>
        <DisplayName/>
        <AccountId xsi:nil="true"/>
        <AccountType/>
      </UserInfo>
    </SharedWithUsers>
    <lcf76f155ced4ddcb4097134ff3c332f xmlns="d1cf191e-6fc2-4281-bd5b-f5e2523964f2">
      <Terms xmlns="http://schemas.microsoft.com/office/infopath/2007/PartnerControls"/>
    </lcf76f155ced4ddcb4097134ff3c332f>
    <TaxCatchAll xmlns="c4725214-e472-4f92-a572-34cdd8e58d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10BE1405E2A545992C078DD1A444AF" ma:contentTypeVersion="23" ma:contentTypeDescription="Create a new document." ma:contentTypeScope="" ma:versionID="96a8dd2394a586b874d1136706c9ff6a">
  <xsd:schema xmlns:xsd="http://www.w3.org/2001/XMLSchema" xmlns:xs="http://www.w3.org/2001/XMLSchema" xmlns:p="http://schemas.microsoft.com/office/2006/metadata/properties" xmlns:ns2="d1cf191e-6fc2-4281-bd5b-f5e2523964f2" xmlns:ns3="c4725214-e472-4f92-a572-34cdd8e58de9" targetNamespace="http://schemas.microsoft.com/office/2006/metadata/properties" ma:root="true" ma:fieldsID="0fe4aba022842a20bad33001eb89a22f" ns2:_="" ns3:_="">
    <xsd:import namespace="d1cf191e-6fc2-4281-bd5b-f5e2523964f2"/>
    <xsd:import namespace="c4725214-e472-4f92-a572-34cdd8e58d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f191e-6fc2-4281-bd5b-f5e252396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b361235-48f8-4de7-8a1c-71bb8990c7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725214-e472-4f92-a572-34cdd8e58de9" elementFormDefault="qualified">
    <xsd:import namespace="http://schemas.microsoft.com/office/2006/documentManagement/types"/>
    <xsd:import namespace="http://schemas.microsoft.com/office/infopath/2007/PartnerControls"/>
    <xsd:element name="SharedWithUsers" ma:index="1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ba82a6b-067e-4acf-aabf-c0094a90698d}" ma:internalName="TaxCatchAll" ma:showField="CatchAllData" ma:web="c4725214-e472-4f92-a572-34cdd8e58d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0E61A0-9945-402E-9F7B-43389D20E8EF}">
  <ds:schemaRefs>
    <ds:schemaRef ds:uri="http://purl.org/dc/terms/"/>
    <ds:schemaRef ds:uri="c4725214-e472-4f92-a572-34cdd8e58de9"/>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d1cf191e-6fc2-4281-bd5b-f5e2523964f2"/>
    <ds:schemaRef ds:uri="http://www.w3.org/XML/1998/namespace"/>
  </ds:schemaRefs>
</ds:datastoreItem>
</file>

<file path=customXml/itemProps2.xml><?xml version="1.0" encoding="utf-8"?>
<ds:datastoreItem xmlns:ds="http://schemas.openxmlformats.org/officeDocument/2006/customXml" ds:itemID="{B08EAF54-3E31-486B-917A-5710A6F81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cf191e-6fc2-4281-bd5b-f5e2523964f2"/>
    <ds:schemaRef ds:uri="c4725214-e472-4f92-a572-34cdd8e58d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88BF74-970E-40FD-99A5-7E0A7D9D00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Savon</Template>
  <TotalTime>330</TotalTime>
  <Words>1125</Words>
  <Application>Microsoft Office PowerPoint</Application>
  <PresentationFormat>Widescreen</PresentationFormat>
  <Paragraphs>155</Paragraphs>
  <Slides>10</Slides>
  <Notes>2</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Century Gothic</vt:lpstr>
      <vt:lpstr>Comic Sans MS</vt:lpstr>
      <vt:lpstr>Garamond</vt:lpstr>
      <vt:lpstr>Times New Roman</vt:lpstr>
      <vt:lpstr>Savon</vt:lpstr>
      <vt:lpstr>Welcome to the expectation meeting for Woodpeckers Class </vt:lpstr>
      <vt:lpstr>  Springfields Behaviour Policy</vt:lpstr>
      <vt:lpstr>Rewards and sanctions We have high expectations of behaviour at Springfields First School.  The behaviour of the children is excellent.</vt:lpstr>
      <vt:lpstr>Rewards and sanctions We have high expectations of behaviour at Springfields First School.  The behaviour of the children is excellent.</vt:lpstr>
      <vt:lpstr>PowerPoint Presentation</vt:lpstr>
      <vt:lpstr>Curriculum At Springfields First School, we believe that learning should be fun, purposeful and challenging. Through our creative curriculum we aim to equip each child with the skills that they need for lifelong learning.</vt:lpstr>
      <vt:lpstr>Topic Web </vt:lpstr>
      <vt:lpstr>Homework We try to make homework relevant to the children and endeavour to give them a variety of activities that may challenge them with new learning or may practise skills already learnt in class. </vt:lpstr>
      <vt:lpstr>Additional information</vt:lpstr>
      <vt:lpstr>Thank you for attending this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expectation meeting for Woodpeckers Class </dc:title>
  <dc:creator>owner</dc:creator>
  <cp:lastModifiedBy>Anna Hawkins</cp:lastModifiedBy>
  <cp:revision>288</cp:revision>
  <dcterms:created xsi:type="dcterms:W3CDTF">2016-07-20T19:46:53Z</dcterms:created>
  <dcterms:modified xsi:type="dcterms:W3CDTF">2024-11-15T14:54:48Z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0x010100A810BE1405E2A545992C078DD1A444AF</vt:lpwstr>
  </property>
  <property fmtid="{D5CDD505-2E9C-101B-9397-08002B2CF9AE}" pid="3" name="Order">
    <vt:r8>546800</vt:r8>
  </property>
  <property fmtid="{D5CDD505-2E9C-101B-9397-08002B2CF9AE}" pid="4" name="ComplianceAssetId">
    <vt:lpwstr/>
  </property>
  <property fmtid="{D5CDD505-2E9C-101B-9397-08002B2CF9AE}" pid="5" name="MediaServiceImageTags">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_ExtendedDescription">
    <vt:lpwstr/>
  </property>
</Properties>
</file>