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4F80D-F084-46EC-DF19-99F45C2FCFDE}" v="160" dt="2024-07-09T20:21:23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7C70B590-C83E-4386-B925-BFCDBA93523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FAA58AC-0D25-491B-B2A5-856C92AEBBA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7ABB730-7EA5-497E-896B-B3DC71075F9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DC25DED-1F55-4ACA-AE3E-8B4BC923C61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E099B08-DA08-42F4-8410-EC2C56EF04E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62BCB736-B0B6-46B0-8FFD-F05C6FF8CA9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F46E491-7E62-4A4C-BB83-1A51D99F1F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B821C998-36F3-44C6-8B55-310DB38CE02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</a:pPr>
            <a:fld id="{3A4C6C23-68B4-41E4-B43B-E37CABE7C736}" type="slidenum">
              <a:rPr lang="en-GB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1</a:t>
            </a:fld>
            <a:endParaRPr lang="en-GB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1">
            <a:extLst>
              <a:ext uri="{FF2B5EF4-FFF2-40B4-BE49-F238E27FC236}">
                <a16:creationId xmlns:a16="http://schemas.microsoft.com/office/drawing/2014/main" id="{C4078AB3-AA0E-4844-BAA5-2C0246CD3080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87368850-9F6F-4BD4-86CB-33C876ED1A3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C680AA-A0AF-49DF-93C8-D2816F2271D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5F0F78-5258-44C7-AA85-616771615DC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9E649-8994-4542-A321-E7AE1316A1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1221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524ECA-5870-45A7-8F27-6ABA391BF35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8CC2CC-C202-4E90-BF2A-1DBFA4EC8C3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8BE8A-F913-4D8C-9652-06D07BE4A6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348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7313" cy="5810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0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00C510-59C6-4DA1-A5F3-76ABCBCC64D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8A5D39-1BD7-4279-847B-E5FDC2E12C6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82006-6709-4269-8DFD-E87E3960C9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699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A80AEE-D967-4A83-BDFF-CC137ACDD14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4D6BE9-DB84-460D-BD84-8212A2BF64F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AE52B-075F-4C1B-B818-B89AC69865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0897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EA5E95-B13D-442E-874B-8689B482651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E193F6-104A-4991-B1E6-F02DFF7BD1D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A40A3-A3E2-4AB6-8359-0ACC4A74C3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2530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0013" cy="4349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613" y="1825625"/>
            <a:ext cx="5181600" cy="4349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901E9B2-64DD-4BBC-AD91-38F2EAA0F80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A03509-D8A2-4059-8D08-52C474232F4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5B5C8-71F9-444B-A297-D49F748ECF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2421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58E0656-3842-46B1-A229-EC7ACE8D3B1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4B62354-9B2A-4000-8721-0583D75A913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C2D50-E812-4960-823B-07596C473B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915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1903421-56F2-446B-9D0D-D540BA11159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F9F51E0-16BE-47A3-8B52-13996F2F0B9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4610C-AD2E-48F8-AE30-321454DE3D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704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141B2580-3747-48F4-9E8D-CC91093B8AC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AB9854-08F2-4EB4-BBD3-6D7EB25A1D7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E0E0A-4EFD-43D2-8211-72975B3F6A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720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026C7F9-2B8D-4676-BA67-59BDE6A1BC5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9A4F30-BBCB-430B-BEE7-E9AF3F7330C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7B0D3-3980-420B-BC87-2D95BB883B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268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2647B3-D21D-4F17-AD73-D469157CB24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BE8870-AFEF-463E-AFD5-DFC2BCE4D8D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BA466-3280-4D8F-817F-3C69387177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5947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B30E4FC6-1247-4E6D-936E-38F48C96B6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4013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CD269896-36F5-4042-92DF-23B97F113B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4013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0"/>
            <a:r>
              <a:rPr lang="en-GB" altLang="en-US"/>
              <a:t>Ninth Outline LevelClick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B3DC89F-47FB-49BE-9448-B592884BCC2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8382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3C14C3D4-786A-4009-9B43-42895FBA3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94F138D-DECB-4D99-8C84-B19BABB5487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6106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970553F7-876D-4C99-9E40-E3FD89B14B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/>
  <p:txStyles>
    <p:titleStyle>
      <a:lvl1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2pPr>
      <a:lvl3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3pPr>
      <a:lvl4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4pPr>
      <a:lvl5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5pPr>
      <a:lvl6pPr marL="25146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6pPr>
      <a:lvl7pPr marL="29718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7pPr>
      <a:lvl8pPr marL="34290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8pPr>
      <a:lvl9pPr marL="38862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9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19BB6C88-94A5-41E9-95A1-BCD4F903565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-57150"/>
            <a:ext cx="10058400" cy="1371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br>
              <a:rPr lang="en-US" altLang="en-US" sz="2400" dirty="0">
                <a:latin typeface="Calibri Light" panose="020F0302020204030204" pitchFamily="34" charset="0"/>
              </a:rPr>
            </a:br>
            <a:r>
              <a:rPr lang="en-US" altLang="en-US" sz="2400" dirty="0">
                <a:latin typeface="Calibri Light" panose="020F0302020204030204" pitchFamily="34" charset="0"/>
              </a:rPr>
              <a:t>Foxes and Hedgehogs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56E1D89-53AB-4551-BA17-AA0DE9DD5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938" y="349250"/>
            <a:ext cx="3360737" cy="2581275"/>
          </a:xfrm>
          <a:prstGeom prst="rect">
            <a:avLst/>
          </a:prstGeom>
          <a:noFill/>
          <a:ln w="381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6F1A7BBA-8455-4E08-9E6E-1B1F9ECAC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2950" y="525463"/>
            <a:ext cx="3228975" cy="1262062"/>
          </a:xfrm>
          <a:prstGeom prst="rect">
            <a:avLst/>
          </a:prstGeom>
          <a:noFill/>
          <a:ln w="38160">
            <a:solidFill>
              <a:srgbClr val="4472C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1" name="Rectangle 4">
            <a:extLst>
              <a:ext uri="{FF2B5EF4-FFF2-40B4-BE49-F238E27FC236}">
                <a16:creationId xmlns:a16="http://schemas.microsoft.com/office/drawing/2014/main" id="{918C0E46-6585-4053-B467-71F0EC461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" y="3264452"/>
            <a:ext cx="3038475" cy="1525587"/>
          </a:xfrm>
          <a:prstGeom prst="rect">
            <a:avLst/>
          </a:prstGeom>
          <a:noFill/>
          <a:ln w="38160">
            <a:solidFill>
              <a:srgbClr val="2E75B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2" name="Rectangle 5">
            <a:extLst>
              <a:ext uri="{FF2B5EF4-FFF2-40B4-BE49-F238E27FC236}">
                <a16:creationId xmlns:a16="http://schemas.microsoft.com/office/drawing/2014/main" id="{3317C350-4B31-4571-BA7B-DA33D80E8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9150" y="1989138"/>
            <a:ext cx="3152775" cy="2995612"/>
          </a:xfrm>
          <a:prstGeom prst="rect">
            <a:avLst/>
          </a:prstGeom>
          <a:noFill/>
          <a:ln w="38160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>
              <a:cs typeface="Arial"/>
            </a:endParaRPr>
          </a:p>
        </p:txBody>
      </p:sp>
      <p:sp>
        <p:nvSpPr>
          <p:cNvPr id="4103" name="Rectangle 6">
            <a:extLst>
              <a:ext uri="{FF2B5EF4-FFF2-40B4-BE49-F238E27FC236}">
                <a16:creationId xmlns:a16="http://schemas.microsoft.com/office/drawing/2014/main" id="{49CC1A70-0FDC-4F0C-99D1-FD45C1DB0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5614988"/>
            <a:ext cx="3130550" cy="784225"/>
          </a:xfrm>
          <a:prstGeom prst="rect">
            <a:avLst/>
          </a:prstGeom>
          <a:noFill/>
          <a:ln w="38160">
            <a:solidFill>
              <a:srgbClr val="C55A1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4" name="Rectangle 7">
            <a:extLst>
              <a:ext uri="{FF2B5EF4-FFF2-40B4-BE49-F238E27FC236}">
                <a16:creationId xmlns:a16="http://schemas.microsoft.com/office/drawing/2014/main" id="{CB94828F-4A8E-46D7-90E4-EAD840117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942" y="5016120"/>
            <a:ext cx="3260725" cy="1668463"/>
          </a:xfrm>
          <a:prstGeom prst="rect">
            <a:avLst/>
          </a:prstGeom>
          <a:noFill/>
          <a:ln w="38160">
            <a:solidFill>
              <a:srgbClr val="FFE5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5" name="Rectangle 8">
            <a:extLst>
              <a:ext uri="{FF2B5EF4-FFF2-40B4-BE49-F238E27FC236}">
                <a16:creationId xmlns:a16="http://schemas.microsoft.com/office/drawing/2014/main" id="{EFABD7E6-80FE-4923-98CC-02D0922B3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8875" y="5092700"/>
            <a:ext cx="2576513" cy="1497013"/>
          </a:xfrm>
          <a:prstGeom prst="rect">
            <a:avLst/>
          </a:prstGeom>
          <a:noFill/>
          <a:ln w="3816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6" name="Rectangle 9">
            <a:extLst>
              <a:ext uri="{FF2B5EF4-FFF2-40B4-BE49-F238E27FC236}">
                <a16:creationId xmlns:a16="http://schemas.microsoft.com/office/drawing/2014/main" id="{89820C48-5C59-4A8D-99C2-E7E782B0A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909638"/>
            <a:ext cx="3130550" cy="817562"/>
          </a:xfrm>
          <a:prstGeom prst="rect">
            <a:avLst/>
          </a:prstGeom>
          <a:noFill/>
          <a:ln w="3816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7" name="AutoShape 10">
            <a:extLst>
              <a:ext uri="{FF2B5EF4-FFF2-40B4-BE49-F238E27FC236}">
                <a16:creationId xmlns:a16="http://schemas.microsoft.com/office/drawing/2014/main" id="{96CCD3D9-F206-4FC6-A396-AE6A71058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9075" y="3881438"/>
            <a:ext cx="3597275" cy="1495425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F2F2F2"/>
          </a:solidFill>
          <a:ln w="12600">
            <a:solidFill>
              <a:srgbClr val="32549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8" name="Rectangle 11">
            <a:extLst>
              <a:ext uri="{FF2B5EF4-FFF2-40B4-BE49-F238E27FC236}">
                <a16:creationId xmlns:a16="http://schemas.microsoft.com/office/drawing/2014/main" id="{A120E89E-6B9B-4D51-8FFF-3E54CB934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4513" y="4049713"/>
            <a:ext cx="2933700" cy="106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GB" altLang="en-US" sz="3200" b="1">
                <a:solidFill>
                  <a:srgbClr val="000000"/>
                </a:solidFill>
                <a:latin typeface="Calibri" panose="020F0502020204030204" pitchFamily="34" charset="0"/>
              </a:rPr>
              <a:t>Into the Woods</a:t>
            </a:r>
          </a:p>
          <a:p>
            <a:pPr algn="ctr" eaLnBrk="1" hangingPunct="1">
              <a:lnSpc>
                <a:spcPct val="100000"/>
              </a:lnSpc>
            </a:pPr>
            <a:r>
              <a:rPr lang="en-GB" altLang="en-US" sz="3200" b="1">
                <a:solidFill>
                  <a:srgbClr val="000000"/>
                </a:solidFill>
                <a:latin typeface="Calibri" panose="020F0502020204030204" pitchFamily="34" charset="0"/>
              </a:rPr>
              <a:t>Autumn term</a:t>
            </a:r>
          </a:p>
        </p:txBody>
      </p:sp>
      <p:sp>
        <p:nvSpPr>
          <p:cNvPr id="4109" name="Rectangle 12">
            <a:extLst>
              <a:ext uri="{FF2B5EF4-FFF2-40B4-BE49-F238E27FC236}">
                <a16:creationId xmlns:a16="http://schemas.microsoft.com/office/drawing/2014/main" id="{D9B0A181-FD19-4951-A019-85A791880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449" y="354013"/>
            <a:ext cx="3343814" cy="3414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 anchor="t">
            <a:spAutoFit/>
          </a:bodyPr>
          <a:lstStyle>
            <a:lvl1pPr marL="169863" indent="-169863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169545" indent="-169545" eaLnBrk="1" hangingPunct="1">
              <a:lnSpc>
                <a:spcPct val="100000"/>
              </a:lnSpc>
            </a:pP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English/CLL</a:t>
            </a:r>
            <a:endParaRPr lang="en-US" dirty="0"/>
          </a:p>
          <a:p>
            <a:pPr marL="169545" indent="-1695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b="1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Texts: </a:t>
            </a:r>
            <a:r>
              <a:rPr lang="en-GB" altLang="en-US" sz="800" b="1" dirty="0">
                <a:latin typeface="Calibri"/>
                <a:ea typeface="Microsoft YaHei"/>
                <a:cs typeface="Calibri"/>
              </a:rPr>
              <a:t>Cave Baby, Where the Wild Things Are, Naughty Bus, Look Up, Astro Girl and Dinosaurs.</a:t>
            </a:r>
            <a:endParaRPr lang="en-GB" altLang="en-US" sz="800" dirty="0">
              <a:latin typeface="Calibri" panose="020F0502020204030204" pitchFamily="34" charset="0"/>
              <a:cs typeface="Calibri"/>
            </a:endParaRPr>
          </a:p>
          <a:p>
            <a:pPr marL="169545" indent="-1695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b="1" dirty="0">
                <a:latin typeface="Calibri"/>
                <a:ea typeface="Microsoft YaHei"/>
                <a:cs typeface="Calibri"/>
              </a:rPr>
              <a:t>Writing: 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sz="800" dirty="0">
                <a:latin typeface="Arial"/>
                <a:ea typeface="Microsoft YaHei"/>
                <a:cs typeface="Arial"/>
              </a:rPr>
              <a:t>Own version ‘wild thing’ narratives -  Labels, captions, oral re-telling, developing a new character</a:t>
            </a:r>
            <a:endParaRPr lang="en-GB" altLang="en-US" sz="800">
              <a:latin typeface="Calibri"/>
              <a:ea typeface="Microsoft YaHei"/>
              <a:cs typeface="Calibri"/>
            </a:endParaRP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sz="800" dirty="0">
                <a:latin typeface="Arial"/>
                <a:ea typeface="Microsoft YaHei"/>
                <a:cs typeface="Arial"/>
              </a:rPr>
              <a:t>Own adventure stories -  Letters, diaries, sequels, nonchronological reports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sz="800" dirty="0">
                <a:latin typeface="Arial"/>
                <a:ea typeface="Microsoft YaHei"/>
                <a:cs typeface="Arial"/>
              </a:rPr>
              <a:t>Narrative retellings - Labels and captions, informal letters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b="1" dirty="0">
                <a:latin typeface="Calibri"/>
                <a:ea typeface="Microsoft YaHei"/>
                <a:cs typeface="Calibri"/>
              </a:rPr>
              <a:t>Handwriting: </a:t>
            </a:r>
            <a:endParaRPr lang="en-GB" altLang="en-US" sz="800" b="1" dirty="0">
              <a:latin typeface="Calibri" panose="020F0502020204030204" pitchFamily="34" charset="0"/>
              <a:cs typeface="Calibri"/>
            </a:endParaRPr>
          </a:p>
          <a:p>
            <a:pPr marL="169545" indent="-1695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latin typeface="Calibri"/>
                <a:ea typeface="Microsoft YaHei"/>
                <a:cs typeface="Calibri"/>
              </a:rPr>
              <a:t>Reception/Year 1 – follow Little Wandle scheme </a:t>
            </a:r>
          </a:p>
          <a:p>
            <a:pPr marL="169545" indent="-1695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b="1" dirty="0">
                <a:latin typeface="Calibri"/>
                <a:ea typeface="Microsoft YaHei"/>
                <a:cs typeface="Calibri"/>
              </a:rPr>
              <a:t>Grammar:</a:t>
            </a:r>
          </a:p>
          <a:p>
            <a:pPr marL="169545" indent="-1695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latin typeface="Calibri"/>
                <a:ea typeface="Microsoft YaHei"/>
                <a:cs typeface="Calibri"/>
              </a:rPr>
              <a:t>Writing, leaving spaces between words; beginning to punctuate sentences using a capital letter and a full stop,  using grammatical terminology (sentence, capital letter, punctuation, full stop.) Name the letters of the alphabet in order; Using a capital letter for names of people, places, days of the week and the personal pronoun I;. Expanded noun phrases</a:t>
            </a:r>
          </a:p>
          <a:p>
            <a:pPr marL="169545" indent="-1695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sz="8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545" indent="-1695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sz="8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545" indent="-1695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sz="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545" indent="-1695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sz="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545" indent="-1695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545" indent="-1695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sz="1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10" name="Rectangle 13">
            <a:extLst>
              <a:ext uri="{FF2B5EF4-FFF2-40B4-BE49-F238E27FC236}">
                <a16:creationId xmlns:a16="http://schemas.microsoft.com/office/drawing/2014/main" id="{D0034D8B-22B3-4BAD-97F6-FA48263B5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7943" y="418801"/>
            <a:ext cx="3658867" cy="162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 anchor="t">
            <a:spAutoFit/>
          </a:bodyPr>
          <a:lstStyle>
            <a:lvl1pPr marL="215900" indent="-21590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Maths</a:t>
            </a:r>
            <a:endParaRPr lang="en-US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altLang="en-US" sz="1000" dirty="0">
                <a:solidFill>
                  <a:srgbClr val="FF0000"/>
                </a:solidFill>
                <a:latin typeface="Calibri"/>
                <a:ea typeface="Microsoft YaHei"/>
                <a:cs typeface="Calibri"/>
              </a:rPr>
              <a:t>White Rose maths scheme: </a:t>
            </a:r>
            <a:endParaRPr lang="en-GB" altLang="en-US" dirty="0">
              <a:solidFill>
                <a:srgbClr val="FF0000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GB" altLang="en-US" sz="1000" dirty="0">
                <a:solidFill>
                  <a:srgbClr val="FF0000"/>
                </a:solidFill>
                <a:latin typeface="Calibri"/>
                <a:ea typeface="Microsoft YaHei"/>
                <a:cs typeface="Calibri"/>
              </a:rPr>
              <a:t>Reception – </a:t>
            </a:r>
          </a:p>
          <a:p>
            <a:pPr>
              <a:lnSpc>
                <a:spcPct val="100000"/>
              </a:lnSpc>
            </a:pPr>
            <a:r>
              <a:rPr lang="en-GB" altLang="en-US" sz="1000" dirty="0">
                <a:solidFill>
                  <a:srgbClr val="FF0000"/>
                </a:solidFill>
                <a:latin typeface="Calibri"/>
                <a:ea typeface="Microsoft YaHei"/>
                <a:cs typeface="Calibri"/>
              </a:rPr>
              <a:t>'Getting to Know You'. 'Match, sort and compare', 'talk about measure and pattern', 'It's me 1,2,3', Circles and Triangles', '1,2,3,4,5'.</a:t>
            </a:r>
          </a:p>
          <a:p>
            <a:pPr>
              <a:lnSpc>
                <a:spcPct val="100000"/>
              </a:lnSpc>
            </a:pPr>
            <a:r>
              <a:rPr lang="en-GB" altLang="en-US" sz="1000" dirty="0">
                <a:solidFill>
                  <a:srgbClr val="FF0000"/>
                </a:solidFill>
                <a:latin typeface="Calibri"/>
                <a:ea typeface="Microsoft YaHei"/>
                <a:cs typeface="Calibri"/>
              </a:rPr>
              <a:t>Year 1 - Place value (within 10), addition and subtraction </a:t>
            </a:r>
            <a:endParaRPr lang="en-GB" altLang="en-US" sz="1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altLang="en-US" sz="1000" dirty="0">
                <a:solidFill>
                  <a:srgbClr val="FF0000"/>
                </a:solidFill>
                <a:latin typeface="Calibri"/>
                <a:ea typeface="Microsoft YaHei"/>
                <a:cs typeface="Calibri"/>
              </a:rPr>
              <a:t>(within 10), Geometry (shape). </a:t>
            </a:r>
            <a:endParaRPr lang="en-GB" altLang="en-US" sz="1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  <a:buClrTx/>
              <a:buSzTx/>
            </a:pPr>
            <a:endParaRPr lang="en-GB" altLang="en-US" sz="1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11" name="Rectangle 14">
            <a:extLst>
              <a:ext uri="{FF2B5EF4-FFF2-40B4-BE49-F238E27FC236}">
                <a16:creationId xmlns:a16="http://schemas.microsoft.com/office/drawing/2014/main" id="{74D2F32D-8989-4FAA-9A68-3778BE768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2" y="3271664"/>
            <a:ext cx="3048000" cy="1906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t">
            <a:spAutoFit/>
          </a:bodyPr>
          <a:lstStyle>
            <a:lvl1pPr marL="285750" indent="-284163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indent="-283845" eaLnBrk="1" hangingPunct="1">
              <a:lnSpc>
                <a:spcPct val="100000"/>
              </a:lnSpc>
            </a:pP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Geography/UW</a:t>
            </a:r>
            <a:endParaRPr lang="en-US" dirty="0">
              <a:latin typeface="Calibri"/>
              <a:ea typeface="Microsoft YaHei"/>
              <a:cs typeface="Calibri"/>
            </a:endParaRPr>
          </a:p>
          <a:p>
            <a:pPr indent="-2838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Using compass points to move around a map</a:t>
            </a:r>
          </a:p>
          <a:p>
            <a:pPr indent="-2838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Draw a plan of a classroom/woods</a:t>
            </a:r>
          </a:p>
          <a:p>
            <a:pPr indent="-2838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Draw own plan and use a key</a:t>
            </a:r>
          </a:p>
          <a:p>
            <a:pPr indent="-2838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Draw symbols in a key – map the local area around school</a:t>
            </a:r>
          </a:p>
          <a:p>
            <a:pPr indent="-2838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Identify human and physical features.</a:t>
            </a:r>
            <a:endParaRPr lang="en-GB" altLang="en-US" sz="1000" dirty="0">
              <a:solidFill>
                <a:srgbClr val="000000"/>
              </a:solidFill>
              <a:latin typeface="Calibri" panose="020F0502020204030204" pitchFamily="34" charset="0"/>
              <a:cs typeface="Calibri"/>
            </a:endParaRPr>
          </a:p>
          <a:p>
            <a:pPr indent="-2838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sz="11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2838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sz="1100" i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2838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12" name="Rectangle 15">
            <a:extLst>
              <a:ext uri="{FF2B5EF4-FFF2-40B4-BE49-F238E27FC236}">
                <a16:creationId xmlns:a16="http://schemas.microsoft.com/office/drawing/2014/main" id="{81A0737E-5EBC-48B8-A335-7294262F7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0913" y="2001838"/>
            <a:ext cx="3108325" cy="2830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t">
            <a:spAutoFit/>
          </a:bodyPr>
          <a:lstStyle>
            <a:lvl1pPr marL="169863" indent="-169863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169545" indent="-169545" eaLnBrk="1" hangingPunct="1">
              <a:lnSpc>
                <a:spcPct val="100000"/>
              </a:lnSpc>
            </a:pP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Science /UW</a:t>
            </a:r>
            <a:endParaRPr lang="en-US" dirty="0"/>
          </a:p>
          <a:p>
            <a:pPr marL="169545" indent="-1695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Animals Topic:</a:t>
            </a:r>
            <a:endParaRPr lang="en-GB" altLang="en-US" sz="800">
              <a:solidFill>
                <a:srgbClr val="000000"/>
              </a:solidFill>
              <a:latin typeface="Calibri" panose="020F0502020204030204" pitchFamily="34" charset="0"/>
              <a:cs typeface="Calibri"/>
            </a:endParaRP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sz="800" dirty="0">
                <a:latin typeface="Arial"/>
                <a:ea typeface="Microsoft YaHei"/>
                <a:cs typeface="Arial"/>
              </a:rPr>
              <a:t>To be able to identify and name a variety of common animals.</a:t>
            </a:r>
            <a:endParaRPr lang="en-GB" altLang="en-US" sz="800" dirty="0">
              <a:solidFill>
                <a:srgbClr val="000000"/>
              </a:solidFill>
              <a:latin typeface="Calibri"/>
              <a:ea typeface="Microsoft YaHei"/>
              <a:cs typeface="Calibri"/>
            </a:endParaRP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sz="800" dirty="0">
                <a:latin typeface="Arial"/>
                <a:ea typeface="Microsoft YaHei"/>
                <a:cs typeface="Arial"/>
              </a:rPr>
              <a:t>To be able to identify and name a variety of common UK mammals.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sz="800" dirty="0">
                <a:latin typeface="Arial"/>
                <a:ea typeface="Microsoft YaHei"/>
                <a:cs typeface="Arial"/>
              </a:rPr>
              <a:t>To be able to identify and compare a variety of common UK birds and reptiles.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sz="800" dirty="0">
                <a:latin typeface="Arial"/>
                <a:ea typeface="Microsoft YaHei"/>
                <a:cs typeface="Arial"/>
              </a:rPr>
              <a:t>To be able to identify and compare a variety of common UK fish and amphibians.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sz="800" dirty="0">
                <a:latin typeface="Arial"/>
                <a:ea typeface="Microsoft YaHei"/>
                <a:cs typeface="Arial"/>
              </a:rPr>
              <a:t>To be able to identify and sort carnivores, herbivores and omnivores.</a:t>
            </a:r>
            <a:endParaRPr lang="en-GB" sz="800" dirty="0">
              <a:solidFill>
                <a:srgbClr val="000000"/>
              </a:solidFill>
              <a:latin typeface="Arial"/>
              <a:ea typeface="Microsoft YaHei"/>
              <a:cs typeface="Arial"/>
            </a:endParaRP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sz="800" dirty="0">
                <a:latin typeface="Arial"/>
                <a:ea typeface="Microsoft YaHei"/>
                <a:cs typeface="Arial"/>
              </a:rPr>
              <a:t>To be able to take care of animals.</a:t>
            </a:r>
            <a:endParaRPr lang="en-GB" sz="800" dirty="0">
              <a:solidFill>
                <a:srgbClr val="000000"/>
              </a:solidFill>
              <a:latin typeface="Arial"/>
              <a:ea typeface="Microsoft YaHei"/>
              <a:cs typeface="Arial"/>
            </a:endParaRP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endParaRPr lang="en-GB" sz="800" dirty="0">
              <a:solidFill>
                <a:srgbClr val="000000"/>
              </a:solidFill>
              <a:latin typeface="Arial"/>
              <a:ea typeface="Microsoft YaHei"/>
              <a:cs typeface="Arial"/>
            </a:endParaRP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endParaRPr lang="en-GB" sz="800" dirty="0">
              <a:solidFill>
                <a:srgbClr val="000000"/>
              </a:solidFill>
              <a:latin typeface="Arial"/>
              <a:ea typeface="Microsoft YaHei"/>
              <a:cs typeface="Arial"/>
            </a:endParaRP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Seasonal changes</a:t>
            </a:r>
            <a:endParaRPr lang="en-GB" sz="800">
              <a:cs typeface="Arial"/>
            </a:endParaRP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What is the weather like in Autumn?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What seasonal changes occur?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Which clothes might we wear in Autumn?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What happens to the trees/daylight/temperature?</a:t>
            </a:r>
            <a:endParaRPr lang="en-GB" altLang="en-US" sz="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545" indent="-169545" eaLnBrk="1" hangingPunct="1">
              <a:lnSpc>
                <a:spcPct val="100000"/>
              </a:lnSpc>
              <a:buClrTx/>
              <a:buSzTx/>
            </a:pPr>
            <a:endParaRPr lang="en-GB" altLang="en-US" sz="8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13" name="Rectangle 16">
            <a:extLst>
              <a:ext uri="{FF2B5EF4-FFF2-40B4-BE49-F238E27FC236}">
                <a16:creationId xmlns:a16="http://schemas.microsoft.com/office/drawing/2014/main" id="{9D20FB79-583B-44DE-B244-554E9D4E5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431" y="4980615"/>
            <a:ext cx="2962275" cy="2152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 anchor="t">
            <a:spAutoFit/>
          </a:bodyPr>
          <a:lstStyle>
            <a:lvl1pPr marL="169863" indent="-169863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169545" indent="-169545" eaLnBrk="1" hangingPunct="1">
              <a:lnSpc>
                <a:spcPct val="100000"/>
              </a:lnSpc>
            </a:pP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History/UW</a:t>
            </a:r>
            <a:endParaRPr lang="en-US" dirty="0">
              <a:latin typeface="Calibri"/>
              <a:ea typeface="Microsoft YaHei"/>
              <a:cs typeface="Calibri"/>
            </a:endParaRPr>
          </a:p>
          <a:p>
            <a:pPr marL="171450" indent="-171450">
              <a:lnSpc>
                <a:spcPct val="100000"/>
              </a:lnSpc>
              <a:buFont typeface="Arial" panose="02020603050405020304" pitchFamily="18" charset="0"/>
              <a:buChar char="•"/>
            </a:pPr>
            <a:r>
              <a:rPr lang="en-GB" altLang="en-US" sz="9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Remembrance Day: To think about why we remember things and why we wear poppies. </a:t>
            </a:r>
          </a:p>
          <a:p>
            <a:pPr marL="171450" indent="-171450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History of Christmas trees – create a timeline</a:t>
            </a:r>
          </a:p>
          <a:p>
            <a:pPr marL="171450" indent="-171450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Finding out about Christmas traditions from the past. </a:t>
            </a:r>
            <a:endParaRPr lang="en-GB" altLang="en-US" sz="1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Christmas for our Grandparents – question and answer session.</a:t>
            </a:r>
            <a:endParaRPr lang="en-GB" altLang="en-US" sz="1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Make a list of toys from the past and present and discuss similarities/differences. </a:t>
            </a:r>
            <a:endParaRPr lang="en-GB" altLang="en-US" sz="1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100000"/>
              </a:lnSpc>
              <a:buSzPct val="45000"/>
              <a:buFont typeface="Times New Roman" panose="02020603050405020304" pitchFamily="18" charset="0"/>
              <a:buNone/>
            </a:pPr>
            <a:endParaRPr lang="en-GB" altLang="en-US" sz="1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545" indent="-169545" eaLnBrk="1" hangingPunct="1">
              <a:lnSpc>
                <a:spcPct val="100000"/>
              </a:lnSpc>
              <a:buClrTx/>
              <a:buSzTx/>
            </a:pPr>
            <a:endParaRPr lang="en-GB" alt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14" name="Rectangle 17">
            <a:extLst>
              <a:ext uri="{FF2B5EF4-FFF2-40B4-BE49-F238E27FC236}">
                <a16:creationId xmlns:a16="http://schemas.microsoft.com/office/drawing/2014/main" id="{0416F930-8DED-4631-B0CD-AF6E16ADF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8888" y="5089525"/>
            <a:ext cx="2586037" cy="1407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 anchor="t">
            <a:spAutoFit/>
          </a:bodyPr>
          <a:lstStyle>
            <a:lvl1pPr marL="169863" indent="-169863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169545" indent="-169545" eaLnBrk="1" hangingPunct="1">
              <a:lnSpc>
                <a:spcPct val="100000"/>
              </a:lnSpc>
            </a:pP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DT and Art/EAD</a:t>
            </a:r>
            <a:endParaRPr lang="en-US" dirty="0">
              <a:latin typeface="Calibri"/>
              <a:ea typeface="Microsoft YaHei"/>
              <a:cs typeface="Calibri"/>
            </a:endParaRPr>
          </a:p>
          <a:p>
            <a:pPr marL="169545" indent="-1695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endParaRPr lang="en-GB" altLang="en-US" sz="800" dirty="0">
              <a:solidFill>
                <a:srgbClr val="000000"/>
              </a:solidFill>
              <a:latin typeface="Calibri" panose="020F0502020204030204" pitchFamily="34" charset="0"/>
              <a:cs typeface="Calibri"/>
            </a:endParaRPr>
          </a:p>
          <a:p>
            <a:pPr marL="169545" indent="-169545">
              <a:buFont typeface="Arial" panose="020B0604020202020204" pitchFamily="34" charset="0"/>
              <a:buChar char="•"/>
            </a:pPr>
            <a:r>
              <a:rPr lang="en-GB" sz="800">
                <a:latin typeface="Calibri"/>
                <a:ea typeface="Microsoft YaHei"/>
                <a:cs typeface="Calibri"/>
              </a:rPr>
              <a:t>Access Art- </a:t>
            </a:r>
            <a:endParaRPr lang="en-US" sz="800">
              <a:latin typeface="Calibri"/>
              <a:ea typeface="Microsoft YaHei"/>
              <a:cs typeface="Calibri"/>
            </a:endParaRPr>
          </a:p>
          <a:p>
            <a:pPr marL="169545" indent="-169545">
              <a:buFont typeface="Arial" panose="020B0604020202020204" pitchFamily="34" charset="0"/>
              <a:buChar char="•"/>
            </a:pPr>
            <a:r>
              <a:rPr lang="en-GB" sz="800">
                <a:latin typeface="Calibri"/>
                <a:ea typeface="Microsoft YaHei"/>
                <a:cs typeface="Calibri"/>
              </a:rPr>
              <a:t>Drawing from imagination</a:t>
            </a:r>
            <a:endParaRPr lang="en-GB" sz="800" dirty="0">
              <a:latin typeface="Calibri"/>
              <a:ea typeface="Microsoft YaHei"/>
              <a:cs typeface="Calibri"/>
            </a:endParaRPr>
          </a:p>
          <a:p>
            <a:pPr marL="169545" indent="-169545">
              <a:buFont typeface="Arial" panose="020B0604020202020204" pitchFamily="34" charset="0"/>
              <a:buChar char="•"/>
            </a:pPr>
            <a:r>
              <a:rPr lang="en-GB" sz="800" dirty="0">
                <a:latin typeface="Calibri"/>
                <a:ea typeface="Microsoft YaHei"/>
                <a:cs typeface="Calibri"/>
              </a:rPr>
              <a:t>Developing drawings</a:t>
            </a:r>
          </a:p>
          <a:p>
            <a:pPr marL="169545" indent="-169545">
              <a:buFont typeface="Arial" panose="020B0604020202020204" pitchFamily="34" charset="0"/>
              <a:buChar char="•"/>
            </a:pPr>
            <a:r>
              <a:rPr lang="en-GB" sz="800">
                <a:latin typeface="Calibri"/>
                <a:ea typeface="Microsoft YaHei"/>
                <a:cs typeface="Calibri"/>
              </a:rPr>
              <a:t>Observation and experimental mark making</a:t>
            </a:r>
            <a:endParaRPr lang="en-GB" sz="800" dirty="0">
              <a:latin typeface="Calibri"/>
              <a:ea typeface="Microsoft YaHei"/>
              <a:cs typeface="Calibri"/>
            </a:endParaRPr>
          </a:p>
          <a:p>
            <a:pPr marL="169545" indent="-169545">
              <a:buFont typeface="Arial" panose="020B0604020202020204" pitchFamily="34" charset="0"/>
              <a:buChar char="•"/>
            </a:pPr>
            <a:r>
              <a:rPr lang="en-GB" sz="800">
                <a:latin typeface="Calibri"/>
                <a:ea typeface="Microsoft YaHei"/>
                <a:cs typeface="Calibri"/>
              </a:rPr>
              <a:t>Sketchbooks</a:t>
            </a:r>
            <a:endParaRPr lang="en-GB" sz="800" dirty="0">
              <a:latin typeface="Calibri"/>
              <a:ea typeface="Microsoft YaHei"/>
              <a:cs typeface="Calibri"/>
            </a:endParaRPr>
          </a:p>
          <a:p>
            <a:pPr marL="169545" indent="-169545">
              <a:buFont typeface="Arial" panose="020B0604020202020204" pitchFamily="34" charset="0"/>
              <a:buChar char="•"/>
            </a:pPr>
            <a:r>
              <a:rPr lang="en-GB" sz="800">
                <a:latin typeface="Calibri"/>
                <a:ea typeface="Microsoft YaHei"/>
                <a:cs typeface="Calibri"/>
              </a:rPr>
              <a:t>Share, reflect and discuss</a:t>
            </a:r>
            <a:endParaRPr lang="en-GB" sz="800" dirty="0">
              <a:latin typeface="Calibri"/>
              <a:ea typeface="Microsoft YaHei"/>
              <a:cs typeface="Calibri"/>
            </a:endParaRPr>
          </a:p>
          <a:p>
            <a:pPr marL="169545" indent="-169545">
              <a:buFont typeface="Arial" panose="020B0604020202020204" pitchFamily="34" charset="0"/>
              <a:buChar char="•"/>
            </a:pPr>
            <a:r>
              <a:rPr lang="en-GB" sz="800" dirty="0">
                <a:latin typeface="Calibri"/>
                <a:ea typeface="Microsoft YaHei"/>
                <a:cs typeface="Calibri"/>
              </a:rPr>
              <a:t>Opportunities for independent  drawing</a:t>
            </a:r>
          </a:p>
          <a:p>
            <a:pPr marL="169545" indent="-169545">
              <a:buFont typeface="Arial" panose="020B0604020202020204" pitchFamily="34" charset="0"/>
              <a:buChar char="•"/>
            </a:pPr>
            <a:endParaRPr lang="en-GB" sz="800" dirty="0">
              <a:solidFill>
                <a:srgbClr val="FF0000"/>
              </a:solidFill>
              <a:latin typeface="Calibri"/>
              <a:ea typeface="Microsoft YaHei"/>
              <a:cs typeface="Calibri"/>
            </a:endParaRPr>
          </a:p>
        </p:txBody>
      </p:sp>
      <p:sp>
        <p:nvSpPr>
          <p:cNvPr id="4115" name="Rectangle 18">
            <a:extLst>
              <a:ext uri="{FF2B5EF4-FFF2-40B4-BE49-F238E27FC236}">
                <a16:creationId xmlns:a16="http://schemas.microsoft.com/office/drawing/2014/main" id="{6B4B1723-C678-47FA-9DCC-230B0B86D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873250"/>
            <a:ext cx="3130550" cy="792163"/>
          </a:xfrm>
          <a:prstGeom prst="rect">
            <a:avLst/>
          </a:prstGeom>
          <a:noFill/>
          <a:ln w="38160">
            <a:solidFill>
              <a:srgbClr val="C9C9C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16" name="Rectangle 19">
            <a:extLst>
              <a:ext uri="{FF2B5EF4-FFF2-40B4-BE49-F238E27FC236}">
                <a16:creationId xmlns:a16="http://schemas.microsoft.com/office/drawing/2014/main" id="{028441E5-AE0C-4B0C-AE84-D47DF5D86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0100" y="1857375"/>
            <a:ext cx="3063875" cy="926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t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en-US" sz="14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Computing/PSED/UW</a:t>
            </a:r>
            <a:endParaRPr lang="en-GB" alt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GB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Introduce </a:t>
            </a:r>
            <a:r>
              <a:rPr lang="en-GB" sz="800" dirty="0" err="1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B.G.f.L</a:t>
            </a:r>
            <a:r>
              <a:rPr lang="en-GB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. – log on, use ‘write’ &amp; ‘paint’</a:t>
            </a:r>
            <a:r>
              <a:rPr 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​</a:t>
            </a:r>
          </a:p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</a:rPr>
              <a:t>Interpret Graphs and charts – use ‘chart’, ‘pictogram’ and ‘vote’. E-safety.</a:t>
            </a:r>
            <a:endParaRPr lang="en-US" sz="8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eaLnBrk="1" hangingPunct="1">
              <a:lnSpc>
                <a:spcPct val="100000"/>
              </a:lnSpc>
            </a:pPr>
            <a:endParaRPr lang="en-GB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117" name="Rectangle 20">
            <a:extLst>
              <a:ext uri="{FF2B5EF4-FFF2-40B4-BE49-F238E27FC236}">
                <a16:creationId xmlns:a16="http://schemas.microsoft.com/office/drawing/2014/main" id="{E600353F-CD51-4AAD-9D7C-B202B33B8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0100" y="892175"/>
            <a:ext cx="2957513" cy="737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t">
            <a:spAutoFit/>
          </a:bodyPr>
          <a:lstStyle>
            <a:lvl1pPr marL="169863" indent="-169863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169545" indent="-169545" eaLnBrk="1" hangingPunct="1">
              <a:lnSpc>
                <a:spcPct val="100000"/>
              </a:lnSpc>
            </a:pP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Music/EAD</a:t>
            </a:r>
            <a:endParaRPr lang="en-US" dirty="0">
              <a:latin typeface="Calibri"/>
              <a:ea typeface="Microsoft YaHei"/>
              <a:cs typeface="Calibri"/>
            </a:endParaRPr>
          </a:p>
          <a:p>
            <a:pPr marL="169545" indent="-1695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err="1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Sparkyard</a:t>
            </a: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 units  </a:t>
            </a:r>
          </a:p>
          <a:p>
            <a:pPr marL="169545" indent="-1695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Exploring pulse through songs and movement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Controlling pulse through voices and instruments</a:t>
            </a:r>
          </a:p>
        </p:txBody>
      </p:sp>
      <p:sp>
        <p:nvSpPr>
          <p:cNvPr id="4118" name="Rectangle 21">
            <a:extLst>
              <a:ext uri="{FF2B5EF4-FFF2-40B4-BE49-F238E27FC236}">
                <a16:creationId xmlns:a16="http://schemas.microsoft.com/office/drawing/2014/main" id="{15B089A4-86DA-4BBD-B08C-017D79813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2313" y="5614988"/>
            <a:ext cx="3094037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t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RE &amp; PSHE </a:t>
            </a:r>
            <a:r>
              <a:rPr lang="en-GB" altLang="en-US" dirty="0" err="1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incl</a:t>
            </a: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 diversity/PSED</a:t>
            </a:r>
            <a:endParaRPr lang="en-GB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Me &amp; My School      Re: 'Caring' and 'Belonging'.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Me in the World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Similarities &amp; Differences</a:t>
            </a:r>
          </a:p>
        </p:txBody>
      </p:sp>
      <p:sp>
        <p:nvSpPr>
          <p:cNvPr id="4119" name="Rectangle 22">
            <a:extLst>
              <a:ext uri="{FF2B5EF4-FFF2-40B4-BE49-F238E27FC236}">
                <a16:creationId xmlns:a16="http://schemas.microsoft.com/office/drawing/2014/main" id="{4F260927-1D32-467C-8631-D57AD9D63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4100" y="2811463"/>
            <a:ext cx="2479675" cy="1014209"/>
          </a:xfrm>
          <a:prstGeom prst="rect">
            <a:avLst/>
          </a:prstGeom>
          <a:noFill/>
          <a:ln w="3816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t">
            <a:spAutoFit/>
          </a:bodyPr>
          <a:lstStyle>
            <a:lvl1pPr marL="285750" indent="-284163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indent="-283845" eaLnBrk="1" hangingPunct="1">
              <a:lnSpc>
                <a:spcPct val="100000"/>
              </a:lnSpc>
            </a:pP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PE/PD</a:t>
            </a:r>
            <a:endParaRPr lang="en-US" dirty="0">
              <a:latin typeface="Calibri"/>
              <a:ea typeface="Microsoft YaHei"/>
              <a:cs typeface="Calibri"/>
            </a:endParaRPr>
          </a:p>
          <a:p>
            <a:pPr indent="-2838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Gym and dance activities</a:t>
            </a:r>
          </a:p>
          <a:p>
            <a:pPr indent="-2838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Fitness Friday</a:t>
            </a:r>
          </a:p>
          <a:p>
            <a:pPr marL="1905" indent="0" eaLnBrk="1" hangingPunct="1">
              <a:lnSpc>
                <a:spcPct val="100000"/>
              </a:lnSpc>
              <a:buSzPct val="45000"/>
            </a:pPr>
            <a:endParaRPr lang="en-GB" altLang="en-US" sz="1000" dirty="0">
              <a:solidFill>
                <a:srgbClr val="000000"/>
              </a:solidFill>
              <a:latin typeface="Calibri" panose="020F0502020204030204" pitchFamily="34" charset="0"/>
              <a:cs typeface="Calibri"/>
            </a:endParaRPr>
          </a:p>
          <a:p>
            <a:pPr indent="-2838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sz="12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120" name="Picture 23">
            <a:extLst>
              <a:ext uri="{FF2B5EF4-FFF2-40B4-BE49-F238E27FC236}">
                <a16:creationId xmlns:a16="http://schemas.microsoft.com/office/drawing/2014/main" id="{94CCCFC4-A049-4A36-8A6A-EED40037B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188" y="241300"/>
            <a:ext cx="619125" cy="69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21" name="Picture 24">
            <a:extLst>
              <a:ext uri="{FF2B5EF4-FFF2-40B4-BE49-F238E27FC236}">
                <a16:creationId xmlns:a16="http://schemas.microsoft.com/office/drawing/2014/main" id="{EA09FEBA-F861-4212-BA7E-41147FB30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72785" y="62280"/>
            <a:ext cx="776287" cy="601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4725214-e472-4f92-a572-34cdd8e58de9">
      <UserInfo>
        <DisplayName/>
        <AccountId xsi:nil="true"/>
        <AccountType/>
      </UserInfo>
    </SharedWithUsers>
    <lcf76f155ced4ddcb4097134ff3c332f xmlns="d1cf191e-6fc2-4281-bd5b-f5e2523964f2">
      <Terms xmlns="http://schemas.microsoft.com/office/infopath/2007/PartnerControls"/>
    </lcf76f155ced4ddcb4097134ff3c332f>
    <TaxCatchAll xmlns="c4725214-e472-4f92-a572-34cdd8e58de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10BE1405E2A545992C078DD1A444AF" ma:contentTypeVersion="23" ma:contentTypeDescription="Create a new document." ma:contentTypeScope="" ma:versionID="0cc048fa8f779bc761c940887c3c0056">
  <xsd:schema xmlns:xsd="http://www.w3.org/2001/XMLSchema" xmlns:xs="http://www.w3.org/2001/XMLSchema" xmlns:p="http://schemas.microsoft.com/office/2006/metadata/properties" xmlns:ns2="d1cf191e-6fc2-4281-bd5b-f5e2523964f2" xmlns:ns3="c4725214-e472-4f92-a572-34cdd8e58de9" targetNamespace="http://schemas.microsoft.com/office/2006/metadata/properties" ma:root="true" ma:fieldsID="13e36be4d84525296a1d4f684078fde9" ns2:_="" ns3:_="">
    <xsd:import namespace="d1cf191e-6fc2-4281-bd5b-f5e2523964f2"/>
    <xsd:import namespace="c4725214-e472-4f92-a572-34cdd8e58d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cf191e-6fc2-4281-bd5b-f5e252396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b361235-48f8-4de7-8a1c-71bb8990c7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725214-e472-4f92-a572-34cdd8e58de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ba82a6b-067e-4acf-aabf-c0094a90698d}" ma:internalName="TaxCatchAll" ma:showField="CatchAllData" ma:web="c4725214-e472-4f92-a572-34cdd8e58d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074F01-A1AF-4D07-97CB-09A602D72217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c4725214-e472-4f92-a572-34cdd8e58de9"/>
    <ds:schemaRef ds:uri="http://schemas.microsoft.com/office/infopath/2007/PartnerControls"/>
    <ds:schemaRef ds:uri="http://schemas.openxmlformats.org/package/2006/metadata/core-properties"/>
    <ds:schemaRef ds:uri="d1cf191e-6fc2-4281-bd5b-f5e2523964f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69FCDF6-59F9-47AD-A2C0-9EA5CBA13D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D07357-B07E-4B17-B298-59938D09C6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cf191e-6fc2-4281-bd5b-f5e2523964f2"/>
    <ds:schemaRef ds:uri="c4725214-e472-4f92-a572-34cdd8e58d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561</Words>
  <Application>Microsoft Office PowerPoint</Application>
  <PresentationFormat>Widescreen</PresentationFormat>
  <Paragraphs>75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Times New Roman</vt:lpstr>
      <vt:lpstr>Office Theme</vt:lpstr>
      <vt:lpstr> Foxes and Hedgehogs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Foxes Curriculum</dc:title>
  <dc:creator>egoodfellow</dc:creator>
  <cp:lastModifiedBy>Anna Hawkins</cp:lastModifiedBy>
  <cp:revision>281</cp:revision>
  <cp:lastPrinted>1601-01-01T00:00:00Z</cp:lastPrinted>
  <dcterms:created xsi:type="dcterms:W3CDTF">1601-01-01T00:00:00Z</dcterms:created>
  <dcterms:modified xsi:type="dcterms:W3CDTF">2024-11-15T13:46:13Z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0x010100A810BE1405E2A545992C078DD1A444AF</vt:lpwstr>
  </property>
  <property fmtid="{D5CDD505-2E9C-101B-9397-08002B2CF9AE}" pid="3" name="Order">
    <vt:r8>82900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MediaServiceImageTags">
    <vt:lpwstr/>
  </property>
</Properties>
</file>