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3"/>
  </p:notesMasterIdLst>
  <p:handoutMasterIdLst>
    <p:handoutMasterId r:id="rId24"/>
  </p:handoutMasterIdLst>
  <p:sldIdLst>
    <p:sldId id="334" r:id="rId2"/>
    <p:sldId id="338" r:id="rId3"/>
    <p:sldId id="333" r:id="rId4"/>
    <p:sldId id="341" r:id="rId5"/>
    <p:sldId id="260" r:id="rId6"/>
    <p:sldId id="261" r:id="rId7"/>
    <p:sldId id="264" r:id="rId8"/>
    <p:sldId id="340" r:id="rId9"/>
    <p:sldId id="262" r:id="rId10"/>
    <p:sldId id="263" r:id="rId11"/>
    <p:sldId id="265" r:id="rId12"/>
    <p:sldId id="344" r:id="rId13"/>
    <p:sldId id="347" r:id="rId14"/>
    <p:sldId id="271" r:id="rId15"/>
    <p:sldId id="327" r:id="rId16"/>
    <p:sldId id="266" r:id="rId17"/>
    <p:sldId id="348" r:id="rId18"/>
    <p:sldId id="269" r:id="rId19"/>
    <p:sldId id="343" r:id="rId20"/>
    <p:sldId id="268" r:id="rId21"/>
    <p:sldId id="342" r:id="rId2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5pPr>
    <a:lvl6pPr marL="2286000" algn="l" defTabSz="914400" rtl="0" eaLnBrk="1" latinLnBrk="0" hangingPunct="1">
      <a:defRPr sz="2400" kern="1200">
        <a:solidFill>
          <a:schemeClr val="tx1"/>
        </a:solidFill>
        <a:latin typeface="Comic Sans MS" panose="030F0702030302020204" pitchFamily="66" charset="0"/>
        <a:ea typeface="+mn-ea"/>
        <a:cs typeface="+mn-cs"/>
      </a:defRPr>
    </a:lvl6pPr>
    <a:lvl7pPr marL="2743200" algn="l" defTabSz="914400" rtl="0" eaLnBrk="1" latinLnBrk="0" hangingPunct="1">
      <a:defRPr sz="2400" kern="1200">
        <a:solidFill>
          <a:schemeClr val="tx1"/>
        </a:solidFill>
        <a:latin typeface="Comic Sans MS" panose="030F0702030302020204" pitchFamily="66" charset="0"/>
        <a:ea typeface="+mn-ea"/>
        <a:cs typeface="+mn-cs"/>
      </a:defRPr>
    </a:lvl7pPr>
    <a:lvl8pPr marL="3200400" algn="l" defTabSz="914400" rtl="0" eaLnBrk="1" latinLnBrk="0" hangingPunct="1">
      <a:defRPr sz="2400" kern="1200">
        <a:solidFill>
          <a:schemeClr val="tx1"/>
        </a:solidFill>
        <a:latin typeface="Comic Sans MS" panose="030F0702030302020204" pitchFamily="66" charset="0"/>
        <a:ea typeface="+mn-ea"/>
        <a:cs typeface="+mn-cs"/>
      </a:defRPr>
    </a:lvl8pPr>
    <a:lvl9pPr marL="3657600" algn="l" defTabSz="914400" rtl="0" eaLnBrk="1" latinLnBrk="0" hangingPunct="1">
      <a:defRPr sz="2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F9B73-863E-A828-7A09-F5890287EDE1}" v="43" dt="2024-06-12T10:52:5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36" autoAdjust="0"/>
  </p:normalViewPr>
  <p:slideViewPr>
    <p:cSldViewPr>
      <p:cViewPr varScale="1">
        <p:scale>
          <a:sx n="41" d="100"/>
          <a:sy n="41" d="100"/>
        </p:scale>
        <p:origin x="121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3EB3C8-C805-4E40-8613-1B8ABCF159FC}" type="datetimeFigureOut">
              <a:rPr lang="en-GB" smtClean="0"/>
              <a:t>12/06/2024</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35B64C5-3430-419C-8FC3-ACFDA4CA9082}" type="slidenum">
              <a:rPr lang="en-GB" smtClean="0"/>
              <a:t>‹#›</a:t>
            </a:fld>
            <a:endParaRPr lang="en-GB" dirty="0"/>
          </a:p>
        </p:txBody>
      </p:sp>
    </p:spTree>
    <p:extLst>
      <p:ext uri="{BB962C8B-B14F-4D97-AF65-F5344CB8AC3E}">
        <p14:creationId xmlns:p14="http://schemas.microsoft.com/office/powerpoint/2010/main" val="81303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defRPr>
            </a:lvl1pPr>
          </a:lstStyle>
          <a:p>
            <a:pPr>
              <a:defRPr/>
            </a:pPr>
            <a:endParaRPr lang="en-US" dirty="0"/>
          </a:p>
        </p:txBody>
      </p:sp>
      <p:sp>
        <p:nvSpPr>
          <p:cNvPr id="2765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defRPr>
            </a:lvl1pPr>
          </a:lstStyle>
          <a:p>
            <a:pPr>
              <a:defRPr/>
            </a:pPr>
            <a:endParaRPr lang="en-US" dirty="0"/>
          </a:p>
        </p:txBody>
      </p:sp>
      <p:sp>
        <p:nvSpPr>
          <p:cNvPr id="2765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3D6C782-7AA4-4763-8C55-E7264DB04FE3}" type="slidenum">
              <a:rPr lang="en-US" altLang="en-US"/>
              <a:pPr>
                <a:defRPr/>
              </a:pPr>
              <a:t>‹#›</a:t>
            </a:fld>
            <a:endParaRPr lang="en-US" altLang="en-US" dirty="0"/>
          </a:p>
        </p:txBody>
      </p:sp>
    </p:spTree>
    <p:extLst>
      <p:ext uri="{BB962C8B-B14F-4D97-AF65-F5344CB8AC3E}">
        <p14:creationId xmlns:p14="http://schemas.microsoft.com/office/powerpoint/2010/main" val="1519302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7493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421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5517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33796"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AB18CC8-BBE9-49AD-A81E-795E0F56D321}" type="slidenum">
              <a:rPr lang="en-GB" altLang="en-US">
                <a:latin typeface="Arial" panose="020B0604020202020204" pitchFamily="34" charset="0"/>
              </a:rPr>
              <a:pPr algn="r">
                <a:spcBef>
                  <a:spcPct val="0"/>
                </a:spcBef>
              </a:pPr>
              <a:t>15</a:t>
            </a:fld>
            <a:endParaRPr lang="en-GB" altLang="en-US" dirty="0">
              <a:latin typeface="Arial" panose="020B0604020202020204" pitchFamily="34" charset="0"/>
            </a:endParaRPr>
          </a:p>
        </p:txBody>
      </p:sp>
    </p:spTree>
    <p:extLst>
      <p:ext uri="{BB962C8B-B14F-4D97-AF65-F5344CB8AC3E}">
        <p14:creationId xmlns:p14="http://schemas.microsoft.com/office/powerpoint/2010/main" val="1076204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5680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7762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F842DD-3649-4D93-83C0-0A3728412AB4}"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val="322185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0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9307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1158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015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49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0515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888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233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11539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GB"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dirty="0"/>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CBB6F49A-A046-46E8-92FC-5E587DDE2A62}" type="slidenum">
              <a:rPr lang="en-GB" altLang="en-US"/>
              <a:pPr>
                <a:defRPr/>
              </a:pPr>
              <a:t>‹#›</a:t>
            </a:fld>
            <a:endParaRPr lang="en-GB" altLang="en-US" dirty="0"/>
          </a:p>
        </p:txBody>
      </p:sp>
    </p:spTree>
    <p:extLst>
      <p:ext uri="{BB962C8B-B14F-4D97-AF65-F5344CB8AC3E}">
        <p14:creationId xmlns:p14="http://schemas.microsoft.com/office/powerpoint/2010/main" val="294236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1E7D6893-80C9-47C1-AADE-BB9191F5C8F7}" type="slidenum">
              <a:rPr lang="en-GB" altLang="en-US"/>
              <a:pPr>
                <a:defRPr/>
              </a:pPr>
              <a:t>‹#›</a:t>
            </a:fld>
            <a:endParaRPr lang="en-GB" altLang="en-US" dirty="0"/>
          </a:p>
        </p:txBody>
      </p:sp>
    </p:spTree>
    <p:extLst>
      <p:ext uri="{BB962C8B-B14F-4D97-AF65-F5344CB8AC3E}">
        <p14:creationId xmlns:p14="http://schemas.microsoft.com/office/powerpoint/2010/main" val="26126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26EC41E9-195C-4947-A81C-EDF37B91E609}" type="slidenum">
              <a:rPr lang="en-GB" altLang="en-US"/>
              <a:pPr>
                <a:defRPr/>
              </a:pPr>
              <a:t>‹#›</a:t>
            </a:fld>
            <a:endParaRPr lang="en-GB" altLang="en-US" dirty="0"/>
          </a:p>
        </p:txBody>
      </p:sp>
    </p:spTree>
    <p:extLst>
      <p:ext uri="{BB962C8B-B14F-4D97-AF65-F5344CB8AC3E}">
        <p14:creationId xmlns:p14="http://schemas.microsoft.com/office/powerpoint/2010/main" val="35306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A9AD77FF-9F6B-41A9-84AD-26C4ADA9CAE5}" type="slidenum">
              <a:rPr lang="en-GB" altLang="en-US"/>
              <a:pPr>
                <a:defRPr/>
              </a:pPr>
              <a:t>‹#›</a:t>
            </a:fld>
            <a:endParaRPr lang="en-GB" altLang="en-US" dirty="0"/>
          </a:p>
        </p:txBody>
      </p:sp>
    </p:spTree>
    <p:extLst>
      <p:ext uri="{BB962C8B-B14F-4D97-AF65-F5344CB8AC3E}">
        <p14:creationId xmlns:p14="http://schemas.microsoft.com/office/powerpoint/2010/main" val="75648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dirty="0"/>
          </a:p>
        </p:txBody>
      </p:sp>
      <p:sp>
        <p:nvSpPr>
          <p:cNvPr id="7" name="Footer Placeholder 4"/>
          <p:cNvSpPr>
            <a:spLocks noGrp="1"/>
          </p:cNvSpPr>
          <p:nvPr>
            <p:ph type="ftr" sz="quarter" idx="11"/>
          </p:nvPr>
        </p:nvSpPr>
        <p:spPr/>
        <p:txBody>
          <a:bodyPr/>
          <a:lstStyle>
            <a:lvl1pPr>
              <a:defRPr/>
            </a:lvl1pPr>
            <a:extLst/>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E2910A26-2366-4F46-A8AB-F13E25F3FA34}" type="slidenum">
              <a:rPr lang="en-GB" altLang="en-US"/>
              <a:pPr>
                <a:defRPr/>
              </a:pPr>
              <a:t>‹#›</a:t>
            </a:fld>
            <a:endParaRPr lang="en-GB" altLang="en-US" dirty="0"/>
          </a:p>
        </p:txBody>
      </p:sp>
    </p:spTree>
    <p:extLst>
      <p:ext uri="{BB962C8B-B14F-4D97-AF65-F5344CB8AC3E}">
        <p14:creationId xmlns:p14="http://schemas.microsoft.com/office/powerpoint/2010/main" val="129174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dirty="0"/>
          </a:p>
        </p:txBody>
      </p:sp>
      <p:sp>
        <p:nvSpPr>
          <p:cNvPr id="7" name="Slide Number Placeholder 17"/>
          <p:cNvSpPr>
            <a:spLocks noGrp="1"/>
          </p:cNvSpPr>
          <p:nvPr>
            <p:ph type="sldNum" sz="quarter" idx="12"/>
          </p:nvPr>
        </p:nvSpPr>
        <p:spPr/>
        <p:txBody>
          <a:bodyPr/>
          <a:lstStyle>
            <a:lvl1pPr>
              <a:defRPr/>
            </a:lvl1pPr>
          </a:lstStyle>
          <a:p>
            <a:pPr>
              <a:defRPr/>
            </a:pPr>
            <a:fld id="{4C7BC7B5-D930-44C4-88AD-68A7128FCEF8}" type="slidenum">
              <a:rPr lang="en-GB" altLang="en-US"/>
              <a:pPr>
                <a:defRPr/>
              </a:pPr>
              <a:t>‹#›</a:t>
            </a:fld>
            <a:endParaRPr lang="en-GB" altLang="en-US" dirty="0"/>
          </a:p>
        </p:txBody>
      </p:sp>
    </p:spTree>
    <p:extLst>
      <p:ext uri="{BB962C8B-B14F-4D97-AF65-F5344CB8AC3E}">
        <p14:creationId xmlns:p14="http://schemas.microsoft.com/office/powerpoint/2010/main" val="396848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GB" dirty="0"/>
          </a:p>
        </p:txBody>
      </p:sp>
      <p:sp>
        <p:nvSpPr>
          <p:cNvPr id="8" name="Footer Placeholder 7"/>
          <p:cNvSpPr>
            <a:spLocks noGrp="1"/>
          </p:cNvSpPr>
          <p:nvPr>
            <p:ph type="ftr" sz="quarter" idx="11"/>
          </p:nvPr>
        </p:nvSpPr>
        <p:spPr/>
        <p:txBody>
          <a:bodyPr/>
          <a:lstStyle>
            <a:lvl1pPr>
              <a:defRPr/>
            </a:lvl1pPr>
            <a:extLst/>
          </a:lstStyle>
          <a:p>
            <a:pPr>
              <a:defRPr/>
            </a:pPr>
            <a:endParaRPr lang="en-GB" dirty="0"/>
          </a:p>
        </p:txBody>
      </p:sp>
      <p:sp>
        <p:nvSpPr>
          <p:cNvPr id="9" name="Slide Number Placeholder 8"/>
          <p:cNvSpPr>
            <a:spLocks noGrp="1"/>
          </p:cNvSpPr>
          <p:nvPr>
            <p:ph type="sldNum" sz="quarter" idx="12"/>
          </p:nvPr>
        </p:nvSpPr>
        <p:spPr/>
        <p:txBody>
          <a:bodyPr/>
          <a:lstStyle>
            <a:lvl1pPr>
              <a:defRPr/>
            </a:lvl1pPr>
          </a:lstStyle>
          <a:p>
            <a:pPr>
              <a:defRPr/>
            </a:pPr>
            <a:fld id="{46B36DD1-813A-403F-9943-53FA02158A83}" type="slidenum">
              <a:rPr lang="en-GB" altLang="en-US"/>
              <a:pPr>
                <a:defRPr/>
              </a:pPr>
              <a:t>‹#›</a:t>
            </a:fld>
            <a:endParaRPr lang="en-GB" altLang="en-US" dirty="0"/>
          </a:p>
        </p:txBody>
      </p:sp>
    </p:spTree>
    <p:extLst>
      <p:ext uri="{BB962C8B-B14F-4D97-AF65-F5344CB8AC3E}">
        <p14:creationId xmlns:p14="http://schemas.microsoft.com/office/powerpoint/2010/main" val="20255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dirty="0"/>
          </a:p>
        </p:txBody>
      </p:sp>
      <p:sp>
        <p:nvSpPr>
          <p:cNvPr id="5" name="Slide Number Placeholder 17"/>
          <p:cNvSpPr>
            <a:spLocks noGrp="1"/>
          </p:cNvSpPr>
          <p:nvPr>
            <p:ph type="sldNum" sz="quarter" idx="12"/>
          </p:nvPr>
        </p:nvSpPr>
        <p:spPr/>
        <p:txBody>
          <a:bodyPr/>
          <a:lstStyle>
            <a:lvl1pPr>
              <a:defRPr/>
            </a:lvl1pPr>
          </a:lstStyle>
          <a:p>
            <a:pPr>
              <a:defRPr/>
            </a:pPr>
            <a:fld id="{5495F572-EFE1-4FD5-957B-2084CFD454B9}" type="slidenum">
              <a:rPr lang="en-GB" altLang="en-US"/>
              <a:pPr>
                <a:defRPr/>
              </a:pPr>
              <a:t>‹#›</a:t>
            </a:fld>
            <a:endParaRPr lang="en-GB" altLang="en-US" dirty="0"/>
          </a:p>
        </p:txBody>
      </p:sp>
    </p:spTree>
    <p:extLst>
      <p:ext uri="{BB962C8B-B14F-4D97-AF65-F5344CB8AC3E}">
        <p14:creationId xmlns:p14="http://schemas.microsoft.com/office/powerpoint/2010/main" val="160135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dirty="0"/>
          </a:p>
        </p:txBody>
      </p:sp>
      <p:sp>
        <p:nvSpPr>
          <p:cNvPr id="4" name="Slide Number Placeholder 17"/>
          <p:cNvSpPr>
            <a:spLocks noGrp="1"/>
          </p:cNvSpPr>
          <p:nvPr>
            <p:ph type="sldNum" sz="quarter" idx="12"/>
          </p:nvPr>
        </p:nvSpPr>
        <p:spPr/>
        <p:txBody>
          <a:bodyPr/>
          <a:lstStyle>
            <a:lvl1pPr>
              <a:defRPr/>
            </a:lvl1pPr>
          </a:lstStyle>
          <a:p>
            <a:pPr>
              <a:defRPr/>
            </a:pPr>
            <a:fld id="{9A62D1F1-971F-43DC-98E3-1D210DAA8DA7}" type="slidenum">
              <a:rPr lang="en-GB" altLang="en-US"/>
              <a:pPr>
                <a:defRPr/>
              </a:pPr>
              <a:t>‹#›</a:t>
            </a:fld>
            <a:endParaRPr lang="en-GB" altLang="en-US" dirty="0"/>
          </a:p>
        </p:txBody>
      </p:sp>
    </p:spTree>
    <p:extLst>
      <p:ext uri="{BB962C8B-B14F-4D97-AF65-F5344CB8AC3E}">
        <p14:creationId xmlns:p14="http://schemas.microsoft.com/office/powerpoint/2010/main" val="11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GB" dirty="0"/>
          </a:p>
        </p:txBody>
      </p:sp>
      <p:sp>
        <p:nvSpPr>
          <p:cNvPr id="6" name="Footer Placeholder 5"/>
          <p:cNvSpPr>
            <a:spLocks noGrp="1"/>
          </p:cNvSpPr>
          <p:nvPr>
            <p:ph type="ftr" sz="quarter" idx="11"/>
          </p:nvPr>
        </p:nvSpPr>
        <p:spPr/>
        <p:txBody>
          <a:bodyPr/>
          <a:lstStyle>
            <a:lvl1pPr>
              <a:defRPr/>
            </a:lvl1pPr>
            <a:extLst/>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DCD63FA6-6EB7-49B8-8CF8-BD11A210F7C6}" type="slidenum">
              <a:rPr lang="en-GB" altLang="en-US"/>
              <a:pPr>
                <a:defRPr/>
              </a:pPr>
              <a:t>‹#›</a:t>
            </a:fld>
            <a:endParaRPr lang="en-GB" altLang="en-US" dirty="0"/>
          </a:p>
        </p:txBody>
      </p:sp>
    </p:spTree>
    <p:extLst>
      <p:ext uri="{BB962C8B-B14F-4D97-AF65-F5344CB8AC3E}">
        <p14:creationId xmlns:p14="http://schemas.microsoft.com/office/powerpoint/2010/main" val="2261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FF45A145-B76C-423E-8457-8E740E855AA5}" type="slidenum">
              <a:rPr lang="en-GB" altLang="en-US"/>
              <a:pPr>
                <a:defRPr/>
              </a:pPr>
              <a:t>‹#›</a:t>
            </a:fld>
            <a:endParaRPr lang="en-GB" altLang="en-US" dirty="0"/>
          </a:p>
        </p:txBody>
      </p:sp>
    </p:spTree>
    <p:extLst>
      <p:ext uri="{BB962C8B-B14F-4D97-AF65-F5344CB8AC3E}">
        <p14:creationId xmlns:p14="http://schemas.microsoft.com/office/powerpoint/2010/main" val="119974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4E2F1663-8CB4-45C9-B0F6-F0CE9090CFE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910" r:id="rId1"/>
    <p:sldLayoutId id="2147483904" r:id="rId2"/>
    <p:sldLayoutId id="2147483911" r:id="rId3"/>
    <p:sldLayoutId id="2147483905" r:id="rId4"/>
    <p:sldLayoutId id="2147483912" r:id="rId5"/>
    <p:sldLayoutId id="2147483906" r:id="rId6"/>
    <p:sldLayoutId id="2147483907" r:id="rId7"/>
    <p:sldLayoutId id="2147483913" r:id="rId8"/>
    <p:sldLayoutId id="2147483914" r:id="rId9"/>
    <p:sldLayoutId id="2147483908" r:id="rId10"/>
    <p:sldLayoutId id="214748390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pringfieldsfirstschool.org.uk/little-wand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undationyears.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611188" y="4941888"/>
            <a:ext cx="7834312" cy="1719262"/>
          </a:xfrm>
        </p:spPr>
        <p:txBody>
          <a:bodyPr>
            <a:normAutofit fontScale="90000"/>
          </a:bodyPr>
          <a:lstStyle/>
          <a:p>
            <a:pPr algn="ctr" eaLnBrk="1" fontAlgn="auto" hangingPunct="1">
              <a:spcAft>
                <a:spcPts val="0"/>
              </a:spcAft>
              <a:defRPr/>
            </a:pPr>
            <a:r>
              <a:rPr lang="en-GB" dirty="0"/>
              <a:t>	Reception Induction Meeting </a:t>
            </a:r>
            <a:br>
              <a:rPr lang="en-GB" dirty="0"/>
            </a:br>
            <a:r>
              <a:rPr lang="en-GB" dirty="0"/>
              <a:t>2024</a:t>
            </a:r>
            <a:endParaRPr lang="en-US" dirty="0"/>
          </a:p>
        </p:txBody>
      </p:sp>
      <p:sp>
        <p:nvSpPr>
          <p:cNvPr id="8195" name="Text Box 1027"/>
          <p:cNvSpPr txBox="1">
            <a:spLocks noChangeArrowheads="1"/>
          </p:cNvSpPr>
          <p:nvPr/>
        </p:nvSpPr>
        <p:spPr bwMode="auto">
          <a:xfrm>
            <a:off x="2627313" y="227647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endParaRPr lang="en-US" altLang="en-US" sz="1800" dirty="0">
              <a:latin typeface="Arial" panose="020B0604020202020204" pitchFamily="34" charset="0"/>
            </a:endParaRP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9275"/>
            <a:ext cx="27352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95536" y="590551"/>
            <a:ext cx="7772400" cy="1143000"/>
          </a:xfrm>
        </p:spPr>
        <p:txBody>
          <a:bodyPr/>
          <a:lstStyle/>
          <a:p>
            <a:pPr algn="ctr" eaLnBrk="1" fontAlgn="auto" hangingPunct="1">
              <a:spcAft>
                <a:spcPts val="0"/>
              </a:spcAft>
              <a:defRPr/>
            </a:pPr>
            <a:r>
              <a:rPr lang="en-GB" sz="3200" dirty="0">
                <a:latin typeface="Comic Sans MS" pitchFamily="66" charset="0"/>
              </a:rPr>
              <a:t>Understanding the World</a:t>
            </a:r>
          </a:p>
        </p:txBody>
      </p:sp>
      <p:sp>
        <p:nvSpPr>
          <p:cNvPr id="12291" name="Rectangle 3"/>
          <p:cNvSpPr>
            <a:spLocks noGrp="1" noChangeArrowheads="1"/>
          </p:cNvSpPr>
          <p:nvPr>
            <p:ph type="body" idx="4294967295"/>
          </p:nvPr>
        </p:nvSpPr>
        <p:spPr>
          <a:xfrm>
            <a:off x="1016465" y="1671023"/>
            <a:ext cx="7620000" cy="4320058"/>
          </a:xfrm>
        </p:spPr>
        <p:txBody>
          <a:bodyPr/>
          <a:lstStyle/>
          <a:p>
            <a:pPr eaLnBrk="1" hangingPunct="1">
              <a:lnSpc>
                <a:spcPct val="90000"/>
              </a:lnSpc>
            </a:pPr>
            <a:r>
              <a:rPr lang="en-GB" sz="2000" dirty="0">
                <a:latin typeface="Comic Sans MS" panose="030F0702030302020204" pitchFamily="66" charset="0"/>
              </a:rPr>
              <a:t>Understanding the world involves guiding children to make sense of their physical world and their community. </a:t>
            </a:r>
          </a:p>
          <a:p>
            <a:pPr eaLnBrk="1" hangingPunct="1">
              <a:lnSpc>
                <a:spcPct val="90000"/>
              </a:lnSpc>
              <a:buFont typeface="Arial" panose="020B0604020202020204" pitchFamily="34" charset="0"/>
              <a:buChar char="•"/>
            </a:pPr>
            <a:r>
              <a:rPr lang="en-GB" sz="2000" dirty="0">
                <a:latin typeface="Comic Sans MS" panose="030F0702030302020204" pitchFamily="66" charset="0"/>
              </a:rPr>
              <a:t>The frequency and range of children’s personal experiences increases their knowledge and sense of the world around them – from visiting parks, libraries and museums to meeting important members of society such as police officers, nurses and firefighters. </a:t>
            </a:r>
          </a:p>
          <a:p>
            <a:pPr eaLnBrk="1" hangingPunct="1">
              <a:lnSpc>
                <a:spcPct val="90000"/>
              </a:lnSpc>
              <a:buFont typeface="Arial" panose="020B0604020202020204" pitchFamily="34" charset="0"/>
              <a:buChar char="•"/>
            </a:pPr>
            <a:r>
              <a:rPr lang="en-GB" sz="2000" dirty="0">
                <a:latin typeface="Comic Sans MS" panose="030F0702030302020204" pitchFamily="66" charset="0"/>
              </a:rPr>
              <a:t>In addition, listening to a broad selection of stories, non-fiction, rhymes and poems will foster their understanding of our culturally, socially, technologically and ecologically diverse world. </a:t>
            </a:r>
          </a:p>
        </p:txBody>
      </p:sp>
      <p:pic>
        <p:nvPicPr>
          <p:cNvPr id="26628" name="Picture 4" descr="j02836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60350"/>
            <a:ext cx="7889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j02836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562600"/>
            <a:ext cx="1143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eps-dc-01\staff$\Teaching Staff\Caroline Bance\My Pictures\may 2012\Picture 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13176"/>
            <a:ext cx="1365509" cy="181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22288" y="1357313"/>
            <a:ext cx="8229600" cy="4525962"/>
          </a:xfrm>
        </p:spPr>
        <p:txBody>
          <a:bodyPr/>
          <a:lstStyle/>
          <a:p>
            <a:pPr eaLnBrk="1" hangingPunct="1"/>
            <a:r>
              <a:rPr lang="en-GB" sz="2000" dirty="0">
                <a:latin typeface="Comic Sans MS" panose="030F0702030302020204" pitchFamily="66" charset="0"/>
              </a:rPr>
              <a:t>The development of children’s artistic and cultural awareness supports their imagination and creativity.</a:t>
            </a:r>
          </a:p>
          <a:p>
            <a:pPr eaLnBrk="1" hangingPunct="1">
              <a:buFont typeface="Arial" panose="020B0604020202020204" pitchFamily="34" charset="0"/>
              <a:buChar char="•"/>
            </a:pPr>
            <a:r>
              <a:rPr lang="en-GB" sz="2000" dirty="0">
                <a:latin typeface="Comic Sans MS" panose="030F0702030302020204" pitchFamily="66" charset="0"/>
              </a:rPr>
              <a:t> Children will be given regular opportunities to engage with the arts, enabling them to explore and play with a wide range of media and materials. </a:t>
            </a:r>
          </a:p>
          <a:p>
            <a:pPr eaLnBrk="1" hangingPunct="1">
              <a:buFont typeface="Arial" panose="020B0604020202020204" pitchFamily="34" charset="0"/>
              <a:buChar char="•"/>
            </a:pPr>
            <a:r>
              <a:rPr lang="en-GB" sz="2000" dirty="0">
                <a:latin typeface="Comic Sans MS" panose="030F0702030302020204" pitchFamily="66" charset="0"/>
              </a:rPr>
              <a:t>The quality and variety of what children see, hear and participate in is crucial for developing their understanding, self-expression, vocabulary and ability to communicate through the arts. </a:t>
            </a:r>
          </a:p>
          <a:p>
            <a:pPr eaLnBrk="1" hangingPunct="1">
              <a:buFont typeface="Arial" panose="020B0604020202020204" pitchFamily="34" charset="0"/>
              <a:buChar char="•"/>
            </a:pPr>
            <a:r>
              <a:rPr lang="en-GB" sz="2000" dirty="0">
                <a:latin typeface="Comic Sans MS" panose="030F0702030302020204" pitchFamily="66" charset="0"/>
              </a:rPr>
              <a:t>The children will learn to interpret and appreciate what they hear, respond to and observe.</a:t>
            </a:r>
            <a:endParaRPr lang="en-GB" altLang="en-US" sz="2000" dirty="0">
              <a:latin typeface="Comic Sans MS" panose="030F0702030302020204" pitchFamily="66" charset="0"/>
            </a:endParaRPr>
          </a:p>
        </p:txBody>
      </p:sp>
      <p:sp>
        <p:nvSpPr>
          <p:cNvPr id="39938" name="Rectangle 2"/>
          <p:cNvSpPr>
            <a:spLocks noGrp="1" noChangeArrowheads="1"/>
          </p:cNvSpPr>
          <p:nvPr>
            <p:ph type="title"/>
          </p:nvPr>
        </p:nvSpPr>
        <p:spPr/>
        <p:txBody>
          <a:bodyPr/>
          <a:lstStyle/>
          <a:p>
            <a:pPr eaLnBrk="1" fontAlgn="auto" hangingPunct="1">
              <a:spcAft>
                <a:spcPts val="0"/>
              </a:spcAft>
              <a:defRPr/>
            </a:pPr>
            <a:r>
              <a:rPr lang="en-GB" dirty="0">
                <a:latin typeface="Comic Sans MS" pitchFamily="66" charset="0"/>
              </a:rPr>
              <a:t>Expressive Arts and Design</a:t>
            </a:r>
          </a:p>
        </p:txBody>
      </p:sp>
      <p:pic>
        <p:nvPicPr>
          <p:cNvPr id="28676" name="Picture 4" descr="j02836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260350"/>
            <a:ext cx="1143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j02364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922820"/>
            <a:ext cx="1548929" cy="165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eps-dc-01\staff$\Teaching Staff\Caroline Bance\My Pictures\may 2012\Picture 0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425457"/>
            <a:ext cx="1944216" cy="120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556792"/>
            <a:ext cx="8229600" cy="5106987"/>
          </a:xfrm>
        </p:spPr>
        <p:txBody>
          <a:bodyPr/>
          <a:lstStyle/>
          <a:p>
            <a:pPr indent="-255270" eaLnBrk="1" hangingPunct="1">
              <a:lnSpc>
                <a:spcPct val="90000"/>
              </a:lnSpc>
            </a:pPr>
            <a:r>
              <a:rPr lang="en-GB" altLang="en-US" sz="2000" dirty="0">
                <a:latin typeface="Comic Sans MS"/>
              </a:rPr>
              <a:t>We have giant floor books which will show photographs, key vocabulary and learning objectives. These will be available for you to view at stay and play sessions/family reading sessions and will be used with the children to reinforce their learning.</a:t>
            </a:r>
          </a:p>
          <a:p>
            <a:pPr indent="-255270" eaLnBrk="1" hangingPunct="1">
              <a:lnSpc>
                <a:spcPct val="90000"/>
              </a:lnSpc>
            </a:pPr>
            <a:r>
              <a:rPr lang="en-GB" altLang="en-US" sz="2000" dirty="0">
                <a:latin typeface="Comic Sans MS"/>
              </a:rPr>
              <a:t>Online open evenings will be held twice a year and a drop in session in July. Book looks are held at other times in the year</a:t>
            </a:r>
          </a:p>
          <a:p>
            <a:pPr indent="-255270" eaLnBrk="1" hangingPunct="1">
              <a:lnSpc>
                <a:spcPct val="90000"/>
              </a:lnSpc>
            </a:pPr>
            <a:r>
              <a:rPr lang="en-GB" altLang="en-US" sz="2000" dirty="0">
                <a:latin typeface="Comic Sans MS"/>
              </a:rPr>
              <a:t>A full written report will be sent home in July. Children in Reception get a brief termly report at Christmas and Easter.</a:t>
            </a:r>
          </a:p>
          <a:p>
            <a:pPr indent="-255270" eaLnBrk="1" hangingPunct="1">
              <a:lnSpc>
                <a:spcPct val="90000"/>
              </a:lnSpc>
            </a:pPr>
            <a:r>
              <a:rPr lang="en-GB" altLang="en-US" sz="2000" dirty="0">
                <a:latin typeface="Comic Sans MS"/>
              </a:rPr>
              <a:t>At the beginning of Reception the children will complete a national Reception Baseline Assessment</a:t>
            </a:r>
            <a:r>
              <a:rPr lang="en-GB" altLang="en-US" sz="2400" dirty="0">
                <a:latin typeface="Comic Sans MS"/>
              </a:rPr>
              <a:t>. </a:t>
            </a:r>
            <a:r>
              <a:rPr lang="en-GB" altLang="en-US" sz="2000" dirty="0">
                <a:latin typeface="Comic Sans MS"/>
              </a:rPr>
              <a:t>We will also complete our own baseline assessments. </a:t>
            </a:r>
            <a:endParaRPr lang="en-GB" altLang="en-US" sz="2000" dirty="0">
              <a:latin typeface="Comic Sans MS" panose="030F0702030302020204" pitchFamily="66" charset="0"/>
            </a:endParaRPr>
          </a:p>
          <a:p>
            <a:pPr indent="-255270">
              <a:lnSpc>
                <a:spcPct val="90000"/>
              </a:lnSpc>
            </a:pPr>
            <a:endParaRPr lang="en-GB" altLang="en-US" sz="2000" dirty="0">
              <a:latin typeface="Comic Sans MS" panose="030F0702030302020204" pitchFamily="66" charset="0"/>
            </a:endParaRPr>
          </a:p>
          <a:p>
            <a:pPr indent="-255270">
              <a:lnSpc>
                <a:spcPct val="90000"/>
              </a:lnSpc>
            </a:pPr>
            <a:endParaRPr lang="en-GB" altLang="en-US" sz="2000" dirty="0">
              <a:latin typeface="Comic Sans MS" panose="030F0702030302020204" pitchFamily="66" charset="0"/>
            </a:endParaRPr>
          </a:p>
          <a:p>
            <a:pPr indent="-255270" eaLnBrk="1" hangingPunct="1">
              <a:lnSpc>
                <a:spcPct val="90000"/>
              </a:lnSpc>
            </a:pPr>
            <a:endParaRPr lang="en-GB" altLang="en-US" sz="2400" dirty="0">
              <a:latin typeface="Comic Sans MS" panose="030F0702030302020204" pitchFamily="66" charset="0"/>
            </a:endParaRPr>
          </a:p>
        </p:txBody>
      </p:sp>
      <p:sp>
        <p:nvSpPr>
          <p:cNvPr id="51202" name="Rectangle 2"/>
          <p:cNvSpPr>
            <a:spLocks noGrp="1" noChangeArrowheads="1"/>
          </p:cNvSpPr>
          <p:nvPr>
            <p:ph type="title"/>
          </p:nvPr>
        </p:nvSpPr>
        <p:spPr>
          <a:xfrm>
            <a:off x="457200" y="44624"/>
            <a:ext cx="8229600" cy="1143000"/>
          </a:xfrm>
        </p:spPr>
        <p:txBody>
          <a:bodyPr>
            <a:normAutofit fontScale="90000"/>
          </a:bodyPr>
          <a:lstStyle/>
          <a:p>
            <a:pPr eaLnBrk="1" fontAlgn="auto" hangingPunct="1">
              <a:spcAft>
                <a:spcPts val="0"/>
              </a:spcAft>
              <a:defRPr/>
            </a:pPr>
            <a:r>
              <a:rPr lang="en-GB" dirty="0">
                <a:latin typeface="Marker Felt"/>
              </a:rPr>
              <a:t>Assessment, progress and reporting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3"/>
            <a:ext cx="8136904" cy="4893647"/>
          </a:xfrm>
          <a:prstGeom prst="rect">
            <a:avLst/>
          </a:prstGeom>
        </p:spPr>
        <p:txBody>
          <a:bodyPr wrap="square">
            <a:spAutoFit/>
          </a:bodyPr>
          <a:lstStyle/>
          <a:p>
            <a:r>
              <a:rPr lang="en-GB" b="1" dirty="0">
                <a:latin typeface="Roboto"/>
                <a:ea typeface="Roboto"/>
                <a:cs typeface="Roboto"/>
                <a:sym typeface="Roboto"/>
              </a:rPr>
              <a:t>At the end of the reception year</a:t>
            </a:r>
            <a:r>
              <a:rPr lang="en-GB" dirty="0">
                <a:latin typeface="Roboto"/>
                <a:ea typeface="Roboto"/>
                <a:cs typeface="Roboto"/>
                <a:sym typeface="Roboto"/>
              </a:rPr>
              <a:t>,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endParaRPr lang="en-GB" dirty="0">
              <a:latin typeface="Roboto"/>
              <a:ea typeface="Roboto"/>
              <a:cs typeface="Roboto"/>
              <a:sym typeface="Roboto"/>
            </a:endParaRPr>
          </a:p>
          <a:p>
            <a:pPr marL="742950" lvl="1" indent="-285750">
              <a:buFont typeface="Arial" panose="020B0604020202020204" pitchFamily="34" charset="0"/>
              <a:buChar char="•"/>
            </a:pPr>
            <a:r>
              <a:rPr lang="en-GB" dirty="0">
                <a:latin typeface="Roboto"/>
                <a:ea typeface="Roboto"/>
                <a:cs typeface="Roboto"/>
                <a:sym typeface="Roboto"/>
              </a:rPr>
              <a:t>The ELGs are not a test. We will use what they already know about a child to make our decisions.</a:t>
            </a:r>
          </a:p>
          <a:p>
            <a:pPr lvl="1"/>
            <a:endParaRPr lang="en-GB" dirty="0">
              <a:latin typeface="Roboto"/>
              <a:ea typeface="Roboto"/>
              <a:cs typeface="Roboto"/>
              <a:sym typeface="Roboto"/>
            </a:endParaRPr>
          </a:p>
          <a:p>
            <a:r>
              <a:rPr lang="en-GB" dirty="0">
                <a:latin typeface="Roboto"/>
                <a:ea typeface="Roboto"/>
                <a:cs typeface="Roboto"/>
                <a:sym typeface="Roboto"/>
              </a:rPr>
              <a:t>Changes were made in 2021 to the Early Learning Goals</a:t>
            </a:r>
          </a:p>
          <a:p>
            <a:r>
              <a:rPr lang="en-GB" dirty="0">
                <a:latin typeface="Roboto"/>
                <a:ea typeface="Roboto"/>
                <a:cs typeface="Roboto"/>
                <a:sym typeface="Roboto"/>
              </a:rPr>
              <a:t>Exceeding judgements have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13416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67544" y="1340768"/>
            <a:ext cx="8229600" cy="5188222"/>
          </a:xfrm>
        </p:spPr>
        <p:txBody>
          <a:bodyPr/>
          <a:lstStyle/>
          <a:p>
            <a:pPr marL="109537" indent="0" eaLnBrk="1" hangingPunct="1">
              <a:lnSpc>
                <a:spcPct val="90000"/>
              </a:lnSpc>
              <a:buNone/>
            </a:pPr>
            <a:endParaRPr lang="en-GB" altLang="en-US" sz="2000" dirty="0">
              <a:solidFill>
                <a:srgbClr val="FF0000"/>
              </a:solidFill>
              <a:latin typeface="Comic Sans MS" panose="030F0702030302020204" pitchFamily="66" charset="0"/>
            </a:endParaRPr>
          </a:p>
          <a:p>
            <a:pPr eaLnBrk="1" hangingPunct="1">
              <a:lnSpc>
                <a:spcPct val="90000"/>
              </a:lnSpc>
            </a:pPr>
            <a:r>
              <a:rPr lang="en-GB" altLang="en-US" sz="2000" dirty="0">
                <a:solidFill>
                  <a:srgbClr val="FF0000"/>
                </a:solidFill>
                <a:latin typeface="Comic Sans MS" panose="030F0702030302020204" pitchFamily="66" charset="0"/>
              </a:rPr>
              <a:t>8.35 Gate opens</a:t>
            </a:r>
          </a:p>
          <a:p>
            <a:pPr eaLnBrk="1" hangingPunct="1">
              <a:lnSpc>
                <a:spcPct val="90000"/>
              </a:lnSpc>
            </a:pPr>
            <a:r>
              <a:rPr lang="en-GB" altLang="en-US" sz="2000" dirty="0">
                <a:solidFill>
                  <a:srgbClr val="FF0000"/>
                </a:solidFill>
                <a:latin typeface="Comic Sans MS" panose="030F0702030302020204" pitchFamily="66" charset="0"/>
              </a:rPr>
              <a:t>8.40 Children to come in classroom door without an adult. Children choose a book to read.</a:t>
            </a:r>
          </a:p>
          <a:p>
            <a:pPr eaLnBrk="1" hangingPunct="1">
              <a:lnSpc>
                <a:spcPct val="90000"/>
              </a:lnSpc>
            </a:pPr>
            <a:r>
              <a:rPr lang="en-GB" altLang="en-US" sz="2000" dirty="0">
                <a:solidFill>
                  <a:srgbClr val="FF0000"/>
                </a:solidFill>
                <a:latin typeface="Comic Sans MS" panose="030F0702030302020204" pitchFamily="66" charset="0"/>
              </a:rPr>
              <a:t>8.45 Registration and helpers</a:t>
            </a:r>
          </a:p>
          <a:p>
            <a:pPr eaLnBrk="1" hangingPunct="1">
              <a:lnSpc>
                <a:spcPct val="90000"/>
              </a:lnSpc>
            </a:pPr>
            <a:r>
              <a:rPr lang="en-GB" altLang="en-US" sz="2000" dirty="0">
                <a:solidFill>
                  <a:srgbClr val="FF0000"/>
                </a:solidFill>
                <a:latin typeface="Comic Sans MS" panose="030F0702030302020204" pitchFamily="66" charset="0"/>
              </a:rPr>
              <a:t>8.50-9.50  Maths  and continuous provision </a:t>
            </a:r>
          </a:p>
          <a:p>
            <a:pPr eaLnBrk="1" hangingPunct="1">
              <a:lnSpc>
                <a:spcPct val="90000"/>
              </a:lnSpc>
            </a:pPr>
            <a:r>
              <a:rPr lang="en-GB" altLang="en-US" sz="2000" dirty="0">
                <a:solidFill>
                  <a:srgbClr val="FF0000"/>
                </a:solidFill>
                <a:latin typeface="Comic Sans MS" panose="030F0702030302020204" pitchFamily="66" charset="0"/>
              </a:rPr>
              <a:t>9.50-10.10 Outdoor play</a:t>
            </a:r>
          </a:p>
          <a:p>
            <a:pPr eaLnBrk="1" hangingPunct="1">
              <a:lnSpc>
                <a:spcPct val="90000"/>
              </a:lnSpc>
            </a:pPr>
            <a:r>
              <a:rPr lang="en-GB" altLang="en-US" sz="2000" dirty="0">
                <a:solidFill>
                  <a:srgbClr val="FF0000"/>
                </a:solidFill>
                <a:latin typeface="Comic Sans MS" panose="030F0702030302020204" pitchFamily="66" charset="0"/>
              </a:rPr>
              <a:t>10.10-11.30 English and continuous provision</a:t>
            </a:r>
          </a:p>
          <a:p>
            <a:pPr eaLnBrk="1" hangingPunct="1">
              <a:lnSpc>
                <a:spcPct val="90000"/>
              </a:lnSpc>
            </a:pPr>
            <a:r>
              <a:rPr lang="en-GB" altLang="en-US" sz="2000" dirty="0">
                <a:solidFill>
                  <a:srgbClr val="FF0000"/>
                </a:solidFill>
                <a:latin typeface="Comic Sans MS" panose="030F0702030302020204" pitchFamily="66" charset="0"/>
              </a:rPr>
              <a:t>11.30 – 12 Phonics</a:t>
            </a:r>
          </a:p>
          <a:p>
            <a:pPr eaLnBrk="1" hangingPunct="1">
              <a:lnSpc>
                <a:spcPct val="90000"/>
              </a:lnSpc>
            </a:pPr>
            <a:r>
              <a:rPr lang="en-GB" altLang="en-US" sz="2000" dirty="0">
                <a:solidFill>
                  <a:srgbClr val="FF0000"/>
                </a:solidFill>
                <a:latin typeface="Comic Sans MS" panose="030F0702030302020204" pitchFamily="66" charset="0"/>
              </a:rPr>
              <a:t>12-1 Lunch (Free school meal)</a:t>
            </a:r>
          </a:p>
          <a:p>
            <a:pPr eaLnBrk="1" hangingPunct="1">
              <a:lnSpc>
                <a:spcPct val="90000"/>
              </a:lnSpc>
            </a:pPr>
            <a:r>
              <a:rPr lang="en-GB" altLang="en-US" sz="2000" dirty="0">
                <a:solidFill>
                  <a:srgbClr val="FF0000"/>
                </a:solidFill>
                <a:latin typeface="Comic Sans MS" panose="030F0702030302020204" pitchFamily="66" charset="0"/>
              </a:rPr>
              <a:t>1- 1.10 Registration</a:t>
            </a:r>
          </a:p>
          <a:p>
            <a:pPr eaLnBrk="1" hangingPunct="1">
              <a:lnSpc>
                <a:spcPct val="90000"/>
              </a:lnSpc>
            </a:pPr>
            <a:r>
              <a:rPr lang="en-GB" altLang="en-US" sz="2000" dirty="0">
                <a:solidFill>
                  <a:srgbClr val="FF0000"/>
                </a:solidFill>
                <a:latin typeface="Comic Sans MS" panose="030F0702030302020204" pitchFamily="66" charset="0"/>
              </a:rPr>
              <a:t>1.10- 2.30 Topic and continuous provision</a:t>
            </a:r>
          </a:p>
          <a:p>
            <a:pPr eaLnBrk="1" hangingPunct="1">
              <a:lnSpc>
                <a:spcPct val="90000"/>
              </a:lnSpc>
            </a:pPr>
            <a:r>
              <a:rPr lang="en-GB" altLang="en-US" sz="2000" dirty="0">
                <a:solidFill>
                  <a:srgbClr val="FF0000"/>
                </a:solidFill>
                <a:latin typeface="Comic Sans MS" panose="030F0702030302020204" pitchFamily="66" charset="0"/>
              </a:rPr>
              <a:t>2.30-2.50 Snack and playtime</a:t>
            </a:r>
          </a:p>
          <a:p>
            <a:pPr eaLnBrk="1" hangingPunct="1">
              <a:lnSpc>
                <a:spcPct val="90000"/>
              </a:lnSpc>
            </a:pPr>
            <a:r>
              <a:rPr lang="en-GB" altLang="en-US" sz="2000" dirty="0">
                <a:solidFill>
                  <a:srgbClr val="FF0000"/>
                </a:solidFill>
                <a:latin typeface="Comic Sans MS" panose="030F0702030302020204" pitchFamily="66" charset="0"/>
              </a:rPr>
              <a:t>2.50 Story, songs and home  at </a:t>
            </a:r>
            <a:r>
              <a:rPr lang="en-GB" altLang="en-US" sz="2000" u="sng" dirty="0">
                <a:solidFill>
                  <a:srgbClr val="FF0000"/>
                </a:solidFill>
                <a:latin typeface="Comic Sans MS" panose="030F0702030302020204" pitchFamily="66" charset="0"/>
              </a:rPr>
              <a:t>3.15pm from the classroom door. Gate opens at 3.05pm. </a:t>
            </a:r>
          </a:p>
          <a:p>
            <a:pPr eaLnBrk="1" hangingPunct="1">
              <a:lnSpc>
                <a:spcPct val="90000"/>
              </a:lnSpc>
              <a:buFontTx/>
              <a:buNone/>
            </a:pPr>
            <a:endParaRPr lang="en-GB" altLang="en-US" sz="2000" u="sng" dirty="0">
              <a:latin typeface="Comic Sans MS" panose="030F0702030302020204" pitchFamily="66" charset="0"/>
            </a:endParaRPr>
          </a:p>
        </p:txBody>
      </p:sp>
      <p:sp>
        <p:nvSpPr>
          <p:cNvPr id="48130" name="Rectangle 2"/>
          <p:cNvSpPr>
            <a:spLocks noGrp="1" noChangeArrowheads="1"/>
          </p:cNvSpPr>
          <p:nvPr>
            <p:ph type="title"/>
          </p:nvPr>
        </p:nvSpPr>
        <p:spPr>
          <a:xfrm>
            <a:off x="611560" y="548680"/>
            <a:ext cx="7620000" cy="1143000"/>
          </a:xfrm>
        </p:spPr>
        <p:txBody>
          <a:bodyPr>
            <a:normAutofit/>
          </a:bodyPr>
          <a:lstStyle/>
          <a:p>
            <a:pPr eaLnBrk="1" fontAlgn="auto" hangingPunct="1">
              <a:spcAft>
                <a:spcPts val="0"/>
              </a:spcAft>
              <a:defRPr/>
            </a:pPr>
            <a:r>
              <a:rPr lang="en-GB" dirty="0">
                <a:latin typeface="Comic Sans MS" pitchFamily="66" charset="0"/>
              </a:rPr>
              <a:t>A typical day…</a:t>
            </a:r>
            <a:r>
              <a:rPr lang="en-GB" dirty="0">
                <a:latin typeface="Tempus Sans ITC" pitchFamily="82" charset="0"/>
              </a:rPr>
              <a:t/>
            </a:r>
            <a:br>
              <a:rPr lang="en-GB" dirty="0">
                <a:latin typeface="Tempus Sans ITC" pitchFamily="82" charset="0"/>
              </a:rPr>
            </a:br>
            <a:endParaRPr lang="en-GB" sz="1600" dirty="0">
              <a:solidFill>
                <a:srgbClr val="FF0000"/>
              </a:solidFill>
              <a:latin typeface="Tempus Sans ITC"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99592" y="116632"/>
            <a:ext cx="7620000" cy="1143000"/>
          </a:xfrm>
        </p:spPr>
        <p:txBody>
          <a:bodyPr lIns="0" rIns="0" bIns="0" anchor="b"/>
          <a:lstStyle/>
          <a:p>
            <a:pPr eaLnBrk="1" fontAlgn="auto" hangingPunct="1">
              <a:spcAft>
                <a:spcPts val="0"/>
              </a:spcAft>
              <a:defRPr/>
            </a:pPr>
            <a:r>
              <a:rPr lang="en-GB" dirty="0">
                <a:solidFill>
                  <a:schemeClr val="tx1"/>
                </a:solidFill>
                <a:latin typeface="Comic Sans MS" pitchFamily="66" charset="0"/>
              </a:rPr>
              <a:t>Induction into school</a:t>
            </a:r>
            <a:endParaRPr lang="en-US" dirty="0">
              <a:solidFill>
                <a:schemeClr val="tx1"/>
              </a:solidFill>
              <a:latin typeface="Comic Sans MS" pitchFamily="66" charset="0"/>
            </a:endParaRPr>
          </a:p>
        </p:txBody>
      </p:sp>
      <p:sp>
        <p:nvSpPr>
          <p:cNvPr id="32771" name="Rectangle 3"/>
          <p:cNvSpPr>
            <a:spLocks noGrp="1" noChangeArrowheads="1"/>
          </p:cNvSpPr>
          <p:nvPr>
            <p:ph idx="4294967295"/>
          </p:nvPr>
        </p:nvSpPr>
        <p:spPr>
          <a:xfrm>
            <a:off x="684213" y="1403350"/>
            <a:ext cx="7620000" cy="4824413"/>
          </a:xfrm>
        </p:spPr>
        <p:txBody>
          <a:bodyPr/>
          <a:lstStyle/>
          <a:p>
            <a:pPr marL="0" indent="0" eaLnBrk="1" hangingPunct="1">
              <a:buNone/>
            </a:pPr>
            <a:endParaRPr lang="en-GB" altLang="en-US" sz="1800" dirty="0">
              <a:latin typeface="Comic Sans MS" panose="030F0702030302020204" pitchFamily="66" charset="0"/>
            </a:endParaRPr>
          </a:p>
          <a:p>
            <a:pPr marL="273050" indent="-273050" eaLnBrk="1" hangingPunct="1"/>
            <a:r>
              <a:rPr lang="en-GB" sz="1200" dirty="0">
                <a:latin typeface="Comic Sans MS"/>
              </a:rPr>
              <a:t>The children will be in  a mixed Reception/Year 1 Hedgehogs class taught by Mrs Goodfellow and Mrs Sharman or a mixed Reception/Year 1 Foxes class taught by Miss Stevenson and Mrs </a:t>
            </a:r>
            <a:r>
              <a:rPr lang="en-GB" sz="1200" dirty="0" err="1">
                <a:latin typeface="Comic Sans MS"/>
              </a:rPr>
              <a:t>Chivers</a:t>
            </a:r>
            <a:r>
              <a:rPr lang="en-GB" sz="1200" dirty="0">
                <a:latin typeface="Comic Sans MS"/>
              </a:rPr>
              <a:t>. For those children who have </a:t>
            </a:r>
            <a:r>
              <a:rPr lang="en-GB" sz="1200" b="1" u="sng" dirty="0">
                <a:latin typeface="Comic Sans MS"/>
              </a:rPr>
              <a:t>not </a:t>
            </a:r>
            <a:r>
              <a:rPr lang="en-GB" sz="1200" dirty="0">
                <a:latin typeface="Comic Sans MS"/>
              </a:rPr>
              <a:t>attended our Pre-school, they will have the opportunity to visit the Reception classrooms and garden on </a:t>
            </a:r>
            <a:r>
              <a:rPr lang="en-GB" sz="1200" b="1" u="sng" dirty="0">
                <a:latin typeface="Comic Sans MS"/>
              </a:rPr>
              <a:t>Monday 24</a:t>
            </a:r>
            <a:r>
              <a:rPr lang="en-GB" sz="1200" b="1" u="sng" baseline="30000" dirty="0">
                <a:latin typeface="Comic Sans MS"/>
              </a:rPr>
              <a:t>th</a:t>
            </a:r>
            <a:r>
              <a:rPr lang="en-GB" sz="1200" b="1" u="sng" dirty="0">
                <a:latin typeface="Comic Sans MS"/>
              </a:rPr>
              <a:t> and Tuesday 25</a:t>
            </a:r>
            <a:r>
              <a:rPr lang="en-GB" sz="1200" b="1" u="sng" baseline="30000" dirty="0">
                <a:latin typeface="Comic Sans MS"/>
              </a:rPr>
              <a:t>th</a:t>
            </a:r>
            <a:r>
              <a:rPr lang="en-GB" sz="1200" b="1" u="sng" dirty="0">
                <a:latin typeface="Comic Sans MS"/>
              </a:rPr>
              <a:t> June.</a:t>
            </a:r>
            <a:r>
              <a:rPr lang="en-GB" sz="1200" dirty="0">
                <a:latin typeface="Comic Sans MS"/>
              </a:rPr>
              <a:t> Please bring them to the main office door at 9.30am and collect them from there, after lunch at 12.30pm. Please bring £3.25 in cash to pay for your child’s lunch each day. </a:t>
            </a:r>
            <a:endParaRPr lang="en-GB">
              <a:cs typeface="Lucida Sans Unicode"/>
            </a:endParaRPr>
          </a:p>
          <a:p>
            <a:pPr indent="-255270"/>
            <a:r>
              <a:rPr lang="en-GB" sz="1200" dirty="0">
                <a:latin typeface="Comic Sans MS"/>
              </a:rPr>
              <a:t>For those children </a:t>
            </a:r>
            <a:r>
              <a:rPr lang="en-GB" sz="1200" b="1" u="sng" dirty="0">
                <a:latin typeface="Comic Sans MS"/>
              </a:rPr>
              <a:t>who already attend</a:t>
            </a:r>
            <a:r>
              <a:rPr lang="en-GB" sz="1200" dirty="0">
                <a:latin typeface="Comic Sans MS"/>
              </a:rPr>
              <a:t> our Pre-school, the Reception staff have met your child so this will help ease their transition into Reception. They will also have the opportunity to visit the Reception classroom and garden on </a:t>
            </a:r>
            <a:r>
              <a:rPr lang="en-GB" sz="1200" b="1" u="sng" dirty="0">
                <a:latin typeface="Comic Sans MS"/>
              </a:rPr>
              <a:t>Monday 24</a:t>
            </a:r>
            <a:r>
              <a:rPr lang="en-GB" sz="1200" b="1" u="sng" baseline="30000" dirty="0">
                <a:latin typeface="Comic Sans MS"/>
              </a:rPr>
              <a:t>th</a:t>
            </a:r>
            <a:r>
              <a:rPr lang="en-GB" sz="1200" b="1" u="sng" dirty="0">
                <a:latin typeface="Comic Sans MS"/>
              </a:rPr>
              <a:t> June  and Tuesday 25</a:t>
            </a:r>
            <a:r>
              <a:rPr lang="en-GB" sz="1200" b="1" u="sng" baseline="30000" dirty="0">
                <a:latin typeface="Comic Sans MS"/>
              </a:rPr>
              <a:t>th</a:t>
            </a:r>
            <a:r>
              <a:rPr lang="en-GB" sz="1200" b="1" u="sng" dirty="0">
                <a:latin typeface="Comic Sans MS"/>
              </a:rPr>
              <a:t> June.</a:t>
            </a:r>
            <a:r>
              <a:rPr lang="en-GB" sz="1200" dirty="0">
                <a:latin typeface="Comic Sans MS"/>
              </a:rPr>
              <a:t> We will collect them from Pre-school on that day and take them back to Pre-school after lunch. If your child does not usually attend Pre-school on those dates, please bring them to the main office door at 9.30am and collect them from there at 12.30pm. If your child does not normally have lunch on that day, please bring £3.25 in cash to pay for your child’s lunch each day. </a:t>
            </a:r>
            <a:endParaRPr lang="en-GB" sz="1200" dirty="0">
              <a:latin typeface="Comic Sans MS" panose="030F0702030302020204" pitchFamily="66" charset="0"/>
            </a:endParaRPr>
          </a:p>
          <a:p>
            <a:pPr indent="-255270"/>
            <a:r>
              <a:rPr lang="en-GB" sz="1200" b="1" u="sng" dirty="0">
                <a:latin typeface="Comic Sans MS"/>
              </a:rPr>
              <a:t>September start dates</a:t>
            </a:r>
            <a:endParaRPr lang="en-GB" sz="1200" dirty="0">
              <a:latin typeface="Comic Sans MS"/>
            </a:endParaRPr>
          </a:p>
          <a:p>
            <a:pPr indent="-255270"/>
            <a:r>
              <a:rPr lang="en-GB" sz="1200" dirty="0">
                <a:latin typeface="Comic Sans MS"/>
              </a:rPr>
              <a:t>All Reception children will begin school full-time on </a:t>
            </a:r>
            <a:r>
              <a:rPr lang="en-GB" sz="1200" b="1" dirty="0">
                <a:latin typeface="Comic Sans MS"/>
              </a:rPr>
              <a:t>Wednesday 4th September at 8.45am</a:t>
            </a:r>
            <a:r>
              <a:rPr lang="en-GB" sz="1200" dirty="0">
                <a:latin typeface="Comic Sans MS"/>
              </a:rPr>
              <a:t>. </a:t>
            </a:r>
            <a:r>
              <a:rPr lang="en-GB" sz="1200" b="1" dirty="0">
                <a:solidFill>
                  <a:srgbClr val="FF0000"/>
                </a:solidFill>
                <a:latin typeface="Comic Sans MS"/>
              </a:rPr>
              <a:t>THIS IS A CHANGE FROM PREVIOUSLY ADVISED. </a:t>
            </a:r>
            <a:endParaRPr lang="en-GB" sz="1200" b="1" dirty="0">
              <a:latin typeface="Comic Sans MS" panose="030F0702030302020204" pitchFamily="66" charset="0"/>
            </a:endParaRPr>
          </a:p>
          <a:p>
            <a:pPr indent="-255270"/>
            <a:r>
              <a:rPr lang="en-GB" sz="1200" dirty="0">
                <a:latin typeface="Comic Sans MS"/>
              </a:rPr>
              <a:t>Year 1 children will begin the day before and will have a day to settle before being joined by the Reception children. Please make sure you bring your child on the correct day to allow the children time to settle in smaller groups. </a:t>
            </a:r>
            <a:endParaRPr lang="en-GB" sz="1200">
              <a:latin typeface="Comic Sans MS" panose="030F0702030302020204" pitchFamily="66" charset="0"/>
            </a:endParaRPr>
          </a:p>
          <a:p>
            <a:pPr indent="-255270"/>
            <a:endParaRPr lang="en-GB" sz="1200" b="1" u="sng" dirty="0">
              <a:latin typeface="Comic Sans MS" panose="030F0702030302020204" pitchFamily="66" charset="0"/>
            </a:endParaRPr>
          </a:p>
          <a:p>
            <a:pPr indent="-255270"/>
            <a:endParaRPr lang="en-GB" sz="1200" dirty="0">
              <a:latin typeface="Comic Sans MS" panose="030F0702030302020204" pitchFamily="66" charset="0"/>
            </a:endParaRPr>
          </a:p>
          <a:p>
            <a:pPr indent="-255270"/>
            <a:endParaRPr lang="en-US" altLang="en-US" sz="2400" dirty="0">
              <a:solidFill>
                <a:srgbClr val="FFFF00"/>
              </a:solidFill>
              <a:cs typeface="Lucida Sans Unicode"/>
            </a:endParaRPr>
          </a:p>
          <a:p>
            <a:pPr marL="273050" indent="-273050" eaLnBrk="1" hangingPunct="1"/>
            <a:endParaRPr lang="en-US" altLang="en-US" sz="2400" dirty="0">
              <a:latin typeface="Comic Sans MS" panose="030F0702030302020204" pitchFamily="66" charset="0"/>
            </a:endParaRPr>
          </a:p>
          <a:p>
            <a:pPr marL="273050" indent="-273050" eaLnBrk="1" hangingPunct="1"/>
            <a:endParaRPr lang="en-US" altLang="en-US" sz="2400" dirty="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971600" y="1156149"/>
            <a:ext cx="7620000" cy="4968875"/>
          </a:xfrm>
        </p:spPr>
        <p:txBody>
          <a:bodyPr/>
          <a:lstStyle/>
          <a:p>
            <a:pPr indent="-255270" eaLnBrk="1" hangingPunct="1"/>
            <a:r>
              <a:rPr lang="en-GB" altLang="en-US" sz="1400" dirty="0">
                <a:latin typeface="Comic Sans MS"/>
              </a:rPr>
              <a:t>Reading the phonics book, e book and completing any homework that is sent home.</a:t>
            </a:r>
          </a:p>
          <a:p>
            <a:pPr indent="-255270" eaLnBrk="1" hangingPunct="1"/>
            <a:r>
              <a:rPr lang="en-GB" altLang="en-US" sz="1400" dirty="0">
                <a:latin typeface="Comic Sans MS"/>
              </a:rPr>
              <a:t>Read/share books at </a:t>
            </a:r>
            <a:r>
              <a:rPr lang="en-GB" altLang="en-US" sz="1400" dirty="0">
                <a:solidFill>
                  <a:srgbClr val="FF0000"/>
                </a:solidFill>
                <a:latin typeface="Comic Sans MS"/>
              </a:rPr>
              <a:t>least</a:t>
            </a:r>
            <a:r>
              <a:rPr lang="en-GB" altLang="en-US" sz="1400" dirty="0">
                <a:latin typeface="Comic Sans MS"/>
              </a:rPr>
              <a:t> 5 times a week, it does make a difference. Studies show that children who read at home make 20% better progress than children who never read at home. We can see this in school. </a:t>
            </a:r>
            <a:endParaRPr lang="en-GB" altLang="en-US" sz="1400" dirty="0">
              <a:latin typeface="Comic Sans MS" panose="030F0702030302020204" pitchFamily="66" charset="0"/>
            </a:endParaRPr>
          </a:p>
          <a:p>
            <a:pPr indent="-255270" eaLnBrk="1" hangingPunct="1"/>
            <a:r>
              <a:rPr lang="en-GB" altLang="en-US" sz="1400" dirty="0">
                <a:latin typeface="Comic Sans MS"/>
              </a:rPr>
              <a:t>Read our weekly blog which tells you what we have been learning in class. Talk about this learning with your child to reinforce new knowledge and skills. </a:t>
            </a:r>
            <a:endParaRPr lang="en-GB" altLang="en-US" sz="1400" dirty="0">
              <a:latin typeface="Comic Sans MS" panose="030F0702030302020204" pitchFamily="66" charset="0"/>
            </a:endParaRPr>
          </a:p>
          <a:p>
            <a:pPr indent="-255270" eaLnBrk="1" hangingPunct="1"/>
            <a:r>
              <a:rPr lang="en-GB" altLang="en-US" sz="1400" dirty="0">
                <a:latin typeface="Comic Sans MS"/>
              </a:rPr>
              <a:t>Ongoing-encourage mark making, shopping lists etc.</a:t>
            </a:r>
          </a:p>
          <a:p>
            <a:pPr indent="-255270" eaLnBrk="1" hangingPunct="1"/>
            <a:r>
              <a:rPr lang="en-GB" altLang="en-US" sz="1400" dirty="0">
                <a:latin typeface="Comic Sans MS"/>
              </a:rPr>
              <a:t>Encourage children to talk, introduce new vocabulary, explain how things work etc!</a:t>
            </a:r>
          </a:p>
          <a:p>
            <a:pPr indent="-255270" eaLnBrk="1" hangingPunct="1"/>
            <a:r>
              <a:rPr lang="en-GB" altLang="en-US" sz="1400" dirty="0">
                <a:latin typeface="Comic Sans MS"/>
              </a:rPr>
              <a:t>Practise counting at any time-climbing the stairs, shopping etc.</a:t>
            </a:r>
          </a:p>
          <a:p>
            <a:pPr indent="-255270" eaLnBrk="1" hangingPunct="1"/>
            <a:r>
              <a:rPr lang="en-GB" altLang="en-US" sz="1400" dirty="0">
                <a:latin typeface="Comic Sans MS"/>
              </a:rPr>
              <a:t>Play simple board games</a:t>
            </a:r>
          </a:p>
          <a:p>
            <a:pPr indent="-255270" eaLnBrk="1" hangingPunct="1"/>
            <a:r>
              <a:rPr lang="en-GB" altLang="en-US" sz="1400" dirty="0">
                <a:latin typeface="Comic Sans MS"/>
              </a:rPr>
              <a:t>Sing number rhymes and songs together</a:t>
            </a:r>
          </a:p>
          <a:p>
            <a:pPr indent="-255270" eaLnBrk="1" hangingPunct="1"/>
            <a:r>
              <a:rPr lang="en-GB" altLang="en-US" sz="1400" dirty="0">
                <a:latin typeface="Comic Sans MS"/>
              </a:rPr>
              <a:t>Get your child to dress and undress independently, including putting coats on and pulling up zips.</a:t>
            </a:r>
          </a:p>
          <a:p>
            <a:pPr indent="-255270" eaLnBrk="1" hangingPunct="1"/>
            <a:r>
              <a:rPr lang="en-GB" altLang="en-US" sz="1400" dirty="0">
                <a:latin typeface="Comic Sans MS"/>
              </a:rPr>
              <a:t>Encourage independent toileting (including wiping of own bottom), use of a knife for cutting food and a fork for eating, dressing and good hygiene habits – blowing own nose etc!</a:t>
            </a:r>
          </a:p>
          <a:p>
            <a:pPr indent="-255270" eaLnBrk="1" hangingPunct="1"/>
            <a:endParaRPr lang="en-GB" altLang="en-US" sz="2000" dirty="0">
              <a:latin typeface="Comic Sans MS" panose="030F0702030302020204" pitchFamily="66" charset="0"/>
            </a:endParaRPr>
          </a:p>
        </p:txBody>
      </p:sp>
      <p:sp>
        <p:nvSpPr>
          <p:cNvPr id="49154" name="Rectangle 2"/>
          <p:cNvSpPr>
            <a:spLocks noGrp="1" noChangeArrowheads="1"/>
          </p:cNvSpPr>
          <p:nvPr>
            <p:ph type="title"/>
          </p:nvPr>
        </p:nvSpPr>
        <p:spPr>
          <a:xfrm>
            <a:off x="539552" y="13149"/>
            <a:ext cx="8229600" cy="1143000"/>
          </a:xfrm>
        </p:spPr>
        <p:txBody>
          <a:bodyPr/>
          <a:lstStyle/>
          <a:p>
            <a:pPr eaLnBrk="1" fontAlgn="auto" hangingPunct="1">
              <a:spcAft>
                <a:spcPts val="0"/>
              </a:spcAft>
              <a:defRPr/>
            </a:pPr>
            <a:r>
              <a:rPr lang="en-GB" sz="3200" dirty="0">
                <a:latin typeface="Comic Sans MS" pitchFamily="66" charset="0"/>
              </a:rPr>
              <a:t>What can you do to help your child’s learning when they begin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dissolve">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dissolve">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dissolve">
                                      <p:cBhvr>
                                        <p:cTn id="5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669978"/>
          </a:xfrm>
        </p:spPr>
        <p:txBody>
          <a:bodyPr/>
          <a:lstStyle/>
          <a:p>
            <a:pPr indent="-255270"/>
            <a:r>
              <a:rPr lang="en-GB" sz="1600" dirty="0">
                <a:latin typeface="Comic Sans MS" panose="030F0702030302020204" pitchFamily="66" charset="0"/>
              </a:rPr>
              <a:t>We follow the Little Wandle Phonics scheme. </a:t>
            </a:r>
            <a:endParaRPr lang="en-US"/>
          </a:p>
          <a:p>
            <a:pPr indent="-255270"/>
            <a:r>
              <a:rPr lang="en-GB" sz="1600" dirty="0">
                <a:latin typeface="Comic Sans MS" panose="030F0702030302020204" pitchFamily="66" charset="0"/>
              </a:rPr>
              <a:t>We have a dedicated section on our website with lots of information: </a:t>
            </a:r>
            <a:r>
              <a:rPr lang="en-GB" sz="1600" dirty="0">
                <a:latin typeface="Comic Sans MS" panose="030F0702030302020204" pitchFamily="66" charset="0"/>
                <a:hlinkClick r:id="rId2"/>
              </a:rPr>
              <a:t>http://www.springfieldsfirstschool.org.uk/little-wandle/</a:t>
            </a:r>
            <a:endParaRPr lang="en-GB" sz="1600" dirty="0">
              <a:latin typeface="Comic Sans MS" panose="030F0702030302020204" pitchFamily="66" charset="0"/>
            </a:endParaRPr>
          </a:p>
          <a:p>
            <a:pPr indent="-255270"/>
            <a:r>
              <a:rPr lang="en-GB" sz="1600" dirty="0">
                <a:latin typeface="Comic Sans MS"/>
              </a:rPr>
              <a:t>Each week the children will have two reading books to read at home. One book will be sent via the e-book subscription which will be the book which your child has been learning from in school during the week. This book is key to reading practice as it is the one linked to our scheme for teaching phonics and reading. Later in the year your child will also come home with a book from the ‘Floppy’s Phonics’ range. This book will contain all of the sounds which your child has been learning at school.  These books are called ‘reading practice books’. The children should be able to read the practice book with developing confidence and fluency without any significant help. The parent/carer’s role is to listen with interest and, most importantly, to encourage and praise.</a:t>
            </a:r>
          </a:p>
          <a:p>
            <a:pPr indent="-255270"/>
            <a:r>
              <a:rPr lang="en-GB" sz="1600" dirty="0">
                <a:latin typeface="Comic Sans MS" panose="030F0702030302020204" pitchFamily="66" charset="0"/>
              </a:rPr>
              <a:t>The children will also have a library/sharing book for you to enjoy together.</a:t>
            </a:r>
          </a:p>
          <a:p>
            <a:pPr indent="-255270"/>
            <a:r>
              <a:rPr lang="en-GB" sz="1600" dirty="0">
                <a:latin typeface="Comic Sans MS" panose="030F0702030302020204" pitchFamily="66" charset="0"/>
              </a:rPr>
              <a:t>Initially the children may have books without words in them – they are purely discussion books to help develop vocabulary. </a:t>
            </a:r>
          </a:p>
          <a:p>
            <a:pPr indent="-255270"/>
            <a:r>
              <a:rPr lang="en-GB" sz="1600" dirty="0">
                <a:latin typeface="Comic Sans MS"/>
              </a:rPr>
              <a:t>Children will not be given any </a:t>
            </a:r>
            <a:r>
              <a:rPr lang="en-GB" sz="1600" dirty="0" err="1">
                <a:latin typeface="Comic Sans MS"/>
              </a:rPr>
              <a:t>ebooks</a:t>
            </a:r>
            <a:r>
              <a:rPr lang="en-GB" sz="1600" dirty="0">
                <a:latin typeface="Comic Sans MS"/>
              </a:rPr>
              <a:t> for the first few weeks until we have completed our initial assessments. Physical books will not be sent home during the first term in Reception and you will purely have the e book to read. </a:t>
            </a:r>
            <a:endParaRPr lang="en-GB" sz="1600" dirty="0">
              <a:latin typeface="Comic Sans MS" panose="030F0702030302020204" pitchFamily="66" charset="0"/>
            </a:endParaRPr>
          </a:p>
        </p:txBody>
      </p:sp>
      <p:sp>
        <p:nvSpPr>
          <p:cNvPr id="3" name="Title 2"/>
          <p:cNvSpPr>
            <a:spLocks noGrp="1"/>
          </p:cNvSpPr>
          <p:nvPr>
            <p:ph type="title"/>
          </p:nvPr>
        </p:nvSpPr>
        <p:spPr>
          <a:xfrm>
            <a:off x="457200" y="53752"/>
            <a:ext cx="8229600" cy="1143000"/>
          </a:xfrm>
        </p:spPr>
        <p:txBody>
          <a:bodyPr/>
          <a:lstStyle/>
          <a:p>
            <a:r>
              <a:rPr lang="en-GB" dirty="0">
                <a:latin typeface="Comic Sans MS" panose="030F0702030302020204" pitchFamily="66" charset="0"/>
              </a:rPr>
              <a:t>Little Wandle Phonics</a:t>
            </a:r>
          </a:p>
        </p:txBody>
      </p:sp>
    </p:spTree>
    <p:extLst>
      <p:ext uri="{BB962C8B-B14F-4D97-AF65-F5344CB8AC3E}">
        <p14:creationId xmlns:p14="http://schemas.microsoft.com/office/powerpoint/2010/main" val="146016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034306" y="908720"/>
            <a:ext cx="7620000" cy="5472608"/>
          </a:xfrm>
        </p:spPr>
        <p:txBody>
          <a:bodyPr/>
          <a:lstStyle/>
          <a:p>
            <a:pPr eaLnBrk="1" hangingPunct="1">
              <a:lnSpc>
                <a:spcPct val="90000"/>
              </a:lnSpc>
            </a:pPr>
            <a:r>
              <a:rPr lang="en-GB" altLang="en-US" sz="1800" dirty="0">
                <a:latin typeface="Comic Sans MS" panose="030F0702030302020204" pitchFamily="66" charset="0"/>
              </a:rPr>
              <a:t>Supplier- ‘School’s in’ on Stone Business Park Please ensure that names are in EVERYTHING!!! </a:t>
            </a:r>
          </a:p>
          <a:p>
            <a:pPr eaLnBrk="1" hangingPunct="1">
              <a:lnSpc>
                <a:spcPct val="90000"/>
              </a:lnSpc>
            </a:pPr>
            <a:r>
              <a:rPr lang="en-GB" altLang="en-US" sz="1800" dirty="0">
                <a:latin typeface="Comic Sans MS" panose="030F0702030302020204" pitchFamily="66" charset="0"/>
              </a:rPr>
              <a:t>Send coats EVERY DAY</a:t>
            </a:r>
          </a:p>
          <a:p>
            <a:pPr eaLnBrk="1" hangingPunct="1">
              <a:lnSpc>
                <a:spcPct val="90000"/>
              </a:lnSpc>
            </a:pPr>
            <a:r>
              <a:rPr lang="en-GB" altLang="en-US" sz="1800" dirty="0">
                <a:latin typeface="Comic Sans MS" panose="030F0702030302020204" pitchFamily="66" charset="0"/>
              </a:rPr>
              <a:t>Sensible shoes (no laces) and no jewellery</a:t>
            </a:r>
          </a:p>
          <a:p>
            <a:pPr eaLnBrk="1" hangingPunct="1">
              <a:lnSpc>
                <a:spcPct val="90000"/>
              </a:lnSpc>
            </a:pPr>
            <a:r>
              <a:rPr lang="en-GB" altLang="en-US" sz="1800" b="1" u="sng" dirty="0">
                <a:latin typeface="Comic Sans MS" panose="030F0702030302020204" pitchFamily="66" charset="0"/>
              </a:rPr>
              <a:t>PLEASE</a:t>
            </a:r>
            <a:r>
              <a:rPr lang="en-GB" altLang="en-US" sz="1800" dirty="0">
                <a:latin typeface="Comic Sans MS" panose="030F0702030302020204" pitchFamily="66" charset="0"/>
              </a:rPr>
              <a:t> do not send a large bag to school as we simply do not have room to store them. The children have been given a book bag by school and just need to bring a small PE bag with spare pants, socks, tights,  trousers and skirts in, in case of accidents. This small bag will stay in school. Each day the children just need to bring one healthy snack, a water bottle and their book bag.</a:t>
            </a:r>
          </a:p>
          <a:p>
            <a:pPr eaLnBrk="1" hangingPunct="1">
              <a:lnSpc>
                <a:spcPct val="90000"/>
              </a:lnSpc>
            </a:pPr>
            <a:r>
              <a:rPr lang="en-GB" altLang="en-US" sz="1800" dirty="0">
                <a:latin typeface="Comic Sans MS" panose="030F0702030302020204" pitchFamily="66" charset="0"/>
              </a:rPr>
              <a:t>Children will come to school dressed in their P.E. kits on </a:t>
            </a:r>
            <a:r>
              <a:rPr lang="en-GB" altLang="en-US" sz="1800" dirty="0">
                <a:solidFill>
                  <a:srgbClr val="FF0000"/>
                </a:solidFill>
                <a:latin typeface="Comic Sans MS" panose="030F0702030302020204" pitchFamily="66" charset="0"/>
              </a:rPr>
              <a:t>Tuesdays (subject to change!) </a:t>
            </a:r>
          </a:p>
          <a:p>
            <a:pPr eaLnBrk="1" hangingPunct="1">
              <a:lnSpc>
                <a:spcPct val="90000"/>
              </a:lnSpc>
            </a:pPr>
            <a:r>
              <a:rPr lang="en-GB" altLang="en-US" sz="1800" dirty="0">
                <a:latin typeface="Comic Sans MS" panose="030F0702030302020204" pitchFamily="66" charset="0"/>
              </a:rPr>
              <a:t>Fitness Friday – children will come in their PE kit and school hoodie which is available from School’s In uniform shop in Stone.</a:t>
            </a:r>
          </a:p>
          <a:p>
            <a:pPr eaLnBrk="1" hangingPunct="1">
              <a:lnSpc>
                <a:spcPct val="90000"/>
              </a:lnSpc>
            </a:pPr>
            <a:r>
              <a:rPr lang="en-GB" altLang="en-US" sz="1800" dirty="0">
                <a:latin typeface="Comic Sans MS" panose="030F0702030302020204" pitchFamily="66" charset="0"/>
              </a:rPr>
              <a:t>A pair of wellies to stay in school for Forest School on </a:t>
            </a:r>
            <a:r>
              <a:rPr lang="en-GB" altLang="en-US" sz="1800" dirty="0">
                <a:solidFill>
                  <a:srgbClr val="FF0000"/>
                </a:solidFill>
                <a:latin typeface="Comic Sans MS" panose="030F0702030302020204" pitchFamily="66" charset="0"/>
              </a:rPr>
              <a:t>Thursdays (subject to change)</a:t>
            </a:r>
          </a:p>
          <a:p>
            <a:pPr eaLnBrk="1" hangingPunct="1">
              <a:lnSpc>
                <a:spcPct val="90000"/>
              </a:lnSpc>
            </a:pPr>
            <a:r>
              <a:rPr lang="en-GB" altLang="en-US" sz="1800" dirty="0">
                <a:latin typeface="Comic Sans MS" panose="030F0702030302020204" pitchFamily="66" charset="0"/>
              </a:rPr>
              <a:t>Labelled water bottles (containing water not juice if possible please) are needed every day.</a:t>
            </a:r>
          </a:p>
        </p:txBody>
      </p:sp>
      <p:sp>
        <p:nvSpPr>
          <p:cNvPr id="52226" name="Rectangle 2"/>
          <p:cNvSpPr>
            <a:spLocks noGrp="1" noChangeArrowheads="1"/>
          </p:cNvSpPr>
          <p:nvPr>
            <p:ph type="title"/>
          </p:nvPr>
        </p:nvSpPr>
        <p:spPr>
          <a:xfrm>
            <a:off x="467544" y="-18256"/>
            <a:ext cx="8229600" cy="1143000"/>
          </a:xfrm>
        </p:spPr>
        <p:txBody>
          <a:bodyPr/>
          <a:lstStyle/>
          <a:p>
            <a:pPr eaLnBrk="1" fontAlgn="auto" hangingPunct="1">
              <a:spcAft>
                <a:spcPts val="0"/>
              </a:spcAft>
              <a:defRPr/>
            </a:pPr>
            <a:r>
              <a:rPr lang="en-GB" dirty="0">
                <a:latin typeface="Comic Sans MS" pitchFamily="66" charset="0"/>
              </a:rPr>
              <a:t>Uniform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dissolve">
                                      <p:cBhvr>
                                        <p:cTn id="37" dur="500"/>
                                        <p:tgtEl>
                                          <p:spTgt spid="184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dissolve">
                                      <p:cBhvr>
                                        <p:cTn id="42"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86402" y="297450"/>
            <a:ext cx="7358063" cy="1482328"/>
          </a:xfrm>
        </p:spPr>
        <p:txBody>
          <a:bodyPr lIns="64291" tIns="32146" rIns="64291" bIns="32146"/>
          <a:lstStyle/>
          <a:p>
            <a:pPr eaLnBrk="1" hangingPunct="1">
              <a:defRPr/>
            </a:pPr>
            <a:r>
              <a:rPr lang="en-US" sz="4500" dirty="0">
                <a:latin typeface="Comic Sans MS" panose="030F0702030302020204" pitchFamily="66" charset="0"/>
                <a:cs typeface="Marker Felt" charset="0"/>
                <a:sym typeface="Marker Felt" charset="0"/>
              </a:rPr>
              <a:t>The First Few Days ...</a:t>
            </a:r>
            <a:endParaRPr lang="en-US" sz="4500" dirty="0">
              <a:latin typeface="Comic Sans MS" panose="030F0702030302020204" pitchFamily="66" charset="0"/>
              <a:ea typeface="ヒラギノ明朝 ProN W3" charset="0"/>
              <a:cs typeface="ヒラギノ明朝 ProN W3" charset="0"/>
              <a:sym typeface="Marker Felt" charset="0"/>
            </a:endParaRPr>
          </a:p>
        </p:txBody>
      </p:sp>
      <p:sp>
        <p:nvSpPr>
          <p:cNvPr id="23554" name="Rectangle 2"/>
          <p:cNvSpPr>
            <a:spLocks/>
          </p:cNvSpPr>
          <p:nvPr/>
        </p:nvSpPr>
        <p:spPr bwMode="auto">
          <a:xfrm>
            <a:off x="482600" y="1504950"/>
            <a:ext cx="81708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There can be a lot to remember in the first few days, but please do not worry as your child will soon be teaching you the routines!</a:t>
            </a:r>
          </a:p>
        </p:txBody>
      </p:sp>
      <p:sp>
        <p:nvSpPr>
          <p:cNvPr id="23555" name="Rectangle 3"/>
          <p:cNvSpPr>
            <a:spLocks/>
          </p:cNvSpPr>
          <p:nvPr/>
        </p:nvSpPr>
        <p:spPr bwMode="auto">
          <a:xfrm>
            <a:off x="6532252" y="2833687"/>
            <a:ext cx="2509837" cy="12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400" dirty="0">
                <a:latin typeface="Comic Sans MS" panose="030F0702030302020204" pitchFamily="66" charset="0"/>
                <a:ea typeface="MS PGothic" panose="020B0600070205080204" pitchFamily="34" charset="-128"/>
                <a:sym typeface="Marker Felt"/>
              </a:rPr>
              <a:t>Milk every afternoon until they are age 5</a:t>
            </a:r>
            <a:r>
              <a:rPr lang="en-US" altLang="en-US" sz="2400" dirty="0">
                <a:latin typeface="Marker Felt"/>
                <a:ea typeface="MS PGothic" panose="020B0600070205080204" pitchFamily="34" charset="-128"/>
                <a:sym typeface="Marker Felt"/>
              </a:rPr>
              <a:t>.</a:t>
            </a:r>
          </a:p>
        </p:txBody>
      </p:sp>
      <p:sp>
        <p:nvSpPr>
          <p:cNvPr id="23557" name="Rectangle 5"/>
          <p:cNvSpPr>
            <a:spLocks/>
          </p:cNvSpPr>
          <p:nvPr/>
        </p:nvSpPr>
        <p:spPr bwMode="auto">
          <a:xfrm>
            <a:off x="6535738" y="2732088"/>
            <a:ext cx="2046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2500" dirty="0">
              <a:latin typeface="Marker Felt"/>
              <a:ea typeface="MS PGothic" panose="020B0600070205080204" pitchFamily="34" charset="-128"/>
              <a:sym typeface="Marker Felt"/>
            </a:endParaRPr>
          </a:p>
        </p:txBody>
      </p:sp>
      <p:sp>
        <p:nvSpPr>
          <p:cNvPr id="23560" name="Rectangle 8"/>
          <p:cNvSpPr>
            <a:spLocks/>
          </p:cNvSpPr>
          <p:nvPr/>
        </p:nvSpPr>
        <p:spPr bwMode="auto">
          <a:xfrm>
            <a:off x="613569" y="5440363"/>
            <a:ext cx="20447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2500" dirty="0">
              <a:latin typeface="Marker Felt"/>
              <a:ea typeface="MS PGothic" panose="020B0600070205080204" pitchFamily="34" charset="-128"/>
              <a:sym typeface="Marker Felt"/>
            </a:endParaRPr>
          </a:p>
        </p:txBody>
      </p:sp>
      <p:sp>
        <p:nvSpPr>
          <p:cNvPr id="40967" name="Rectangle 9"/>
          <p:cNvSpPr>
            <a:spLocks/>
          </p:cNvSpPr>
          <p:nvPr/>
        </p:nvSpPr>
        <p:spPr bwMode="auto">
          <a:xfrm>
            <a:off x="323850" y="4144963"/>
            <a:ext cx="2046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Lucida Handwriting" panose="03010101010101010101" pitchFamily="66" charset="0"/>
              </a:rPr>
              <a:t>Wellies in school</a:t>
            </a:r>
          </a:p>
        </p:txBody>
      </p:sp>
      <p:sp>
        <p:nvSpPr>
          <p:cNvPr id="23563" name="Rectangle 11"/>
          <p:cNvSpPr>
            <a:spLocks/>
          </p:cNvSpPr>
          <p:nvPr/>
        </p:nvSpPr>
        <p:spPr bwMode="auto">
          <a:xfrm>
            <a:off x="3143083" y="2869253"/>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Book bag everyday</a:t>
            </a:r>
          </a:p>
        </p:txBody>
      </p:sp>
      <p:sp>
        <p:nvSpPr>
          <p:cNvPr id="23564" name="Rectangle 12"/>
          <p:cNvSpPr>
            <a:spLocks/>
          </p:cNvSpPr>
          <p:nvPr/>
        </p:nvSpPr>
        <p:spPr bwMode="auto">
          <a:xfrm>
            <a:off x="4590253" y="5646217"/>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omic Sans MS" panose="030F0702030302020204" pitchFamily="66" charset="0"/>
                <a:ea typeface="MS PGothic" panose="020B0600070205080204" pitchFamily="34" charset="-128"/>
                <a:sym typeface="Marker Felt"/>
              </a:rPr>
              <a:t>Fitness Friday (PE clothes) on a Friday!</a:t>
            </a:r>
          </a:p>
        </p:txBody>
      </p:sp>
      <p:sp>
        <p:nvSpPr>
          <p:cNvPr id="23565" name="Rectangle 13"/>
          <p:cNvSpPr>
            <a:spLocks/>
          </p:cNvSpPr>
          <p:nvPr/>
        </p:nvSpPr>
        <p:spPr bwMode="auto">
          <a:xfrm>
            <a:off x="6537325" y="4140199"/>
            <a:ext cx="2044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Free hot school dinner</a:t>
            </a:r>
          </a:p>
        </p:txBody>
      </p:sp>
      <p:sp>
        <p:nvSpPr>
          <p:cNvPr id="23566" name="Rectangle 14"/>
          <p:cNvSpPr>
            <a:spLocks/>
          </p:cNvSpPr>
          <p:nvPr/>
        </p:nvSpPr>
        <p:spPr bwMode="auto">
          <a:xfrm>
            <a:off x="2946400" y="4140199"/>
            <a:ext cx="2044700" cy="94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omic Sans MS" panose="030F0702030302020204" pitchFamily="66" charset="0"/>
                <a:ea typeface="MS PGothic" panose="020B0600070205080204" pitchFamily="34" charset="-128"/>
                <a:sym typeface="Marker Felt"/>
              </a:rPr>
              <a:t>Fruit/healthy snack (no yoghurts) if needed in the morning</a:t>
            </a:r>
          </a:p>
        </p:txBody>
      </p:sp>
      <p:sp>
        <p:nvSpPr>
          <p:cNvPr id="23556" name="Rectangle 4"/>
          <p:cNvSpPr>
            <a:spLocks/>
          </p:cNvSpPr>
          <p:nvPr/>
        </p:nvSpPr>
        <p:spPr bwMode="auto">
          <a:xfrm>
            <a:off x="482600" y="3148013"/>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All clothing named with proper labels not pen!</a:t>
            </a:r>
          </a:p>
        </p:txBody>
      </p:sp>
      <p:sp>
        <p:nvSpPr>
          <p:cNvPr id="13" name="Rectangle 9"/>
          <p:cNvSpPr>
            <a:spLocks/>
          </p:cNvSpPr>
          <p:nvPr/>
        </p:nvSpPr>
        <p:spPr bwMode="auto">
          <a:xfrm>
            <a:off x="1442314" y="5164262"/>
            <a:ext cx="2046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Lucida Handwriting" panose="03010101010101010101" pitchFamily="66" charset="0"/>
              </a:rPr>
              <a:t>Named water bottle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500"/>
                                  </p:stCondLst>
                                  <p:childTnLst>
                                    <p:set>
                                      <p:cBhvr>
                                        <p:cTn id="9" dur="1" fill="hold">
                                          <p:stCondLst>
                                            <p:cond delay="499"/>
                                          </p:stCondLst>
                                        </p:cTn>
                                        <p:tgtEl>
                                          <p:spTgt spid="23554"/>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1500"/>
                                  </p:stCondLst>
                                  <p:childTnLst>
                                    <p:set>
                                      <p:cBhvr>
                                        <p:cTn id="12" dur="1" fill="hold">
                                          <p:stCondLst>
                                            <p:cond delay="499"/>
                                          </p:stCondLst>
                                        </p:cTn>
                                        <p:tgtEl>
                                          <p:spTgt spid="23563"/>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500"/>
                                  </p:stCondLst>
                                  <p:childTnLst>
                                    <p:set>
                                      <p:cBhvr>
                                        <p:cTn id="15" dur="1" fill="hold">
                                          <p:stCondLst>
                                            <p:cond delay="499"/>
                                          </p:stCondLst>
                                        </p:cTn>
                                        <p:tgtEl>
                                          <p:spTgt spid="23555"/>
                                        </p:tgtEl>
                                        <p:attrNameLst>
                                          <p:attrName>style.visibility</p:attrName>
                                        </p:attrNameLst>
                                      </p:cBhvr>
                                      <p:to>
                                        <p:strVal val="visible"/>
                                      </p:to>
                                    </p:set>
                                  </p:childTnLst>
                                </p:cTn>
                              </p:par>
                            </p:childTnLst>
                          </p:cTn>
                        </p:par>
                        <p:par>
                          <p:cTn id="16" fill="hold" nodeType="afterGroup">
                            <p:stCondLst>
                              <p:cond delay="6500"/>
                            </p:stCondLst>
                            <p:childTnLst>
                              <p:par>
                                <p:cTn id="17" presetID="1" presetClass="entr" presetSubtype="0" fill="hold" grpId="0" nodeType="afterEffect">
                                  <p:stCondLst>
                                    <p:cond delay="1500"/>
                                  </p:stCondLst>
                                  <p:childTnLst>
                                    <p:set>
                                      <p:cBhvr>
                                        <p:cTn id="18" dur="1" fill="hold">
                                          <p:stCondLst>
                                            <p:cond delay="499"/>
                                          </p:stCondLst>
                                        </p:cTn>
                                        <p:tgtEl>
                                          <p:spTgt spid="23556"/>
                                        </p:tgtEl>
                                        <p:attrNameLst>
                                          <p:attrName>style.visibility</p:attrName>
                                        </p:attrNameLst>
                                      </p:cBhvr>
                                      <p:to>
                                        <p:strVal val="visible"/>
                                      </p:to>
                                    </p:set>
                                  </p:childTnLst>
                                </p:cTn>
                              </p:par>
                            </p:childTnLst>
                          </p:cTn>
                        </p:par>
                        <p:par>
                          <p:cTn id="19" fill="hold" nodeType="afterGroup">
                            <p:stCondLst>
                              <p:cond delay="8500"/>
                            </p:stCondLst>
                            <p:childTnLst>
                              <p:par>
                                <p:cTn id="20" presetID="1" presetClass="entr" presetSubtype="0" fill="hold" grpId="0" nodeType="afterEffect" nodePh="1">
                                  <p:stCondLst>
                                    <p:cond delay="1500"/>
                                  </p:stCondLst>
                                  <p:endCondLst>
                                    <p:cond evt="begin" delay="0">
                                      <p:tn val="20"/>
                                    </p:cond>
                                  </p:endCondLst>
                                  <p:childTnLst>
                                    <p:set>
                                      <p:cBhvr>
                                        <p:cTn id="21" dur="1" fill="hold">
                                          <p:stCondLst>
                                            <p:cond delay="499"/>
                                          </p:stCondLst>
                                        </p:cTn>
                                        <p:tgtEl>
                                          <p:spTgt spid="23557"/>
                                        </p:tgtEl>
                                        <p:attrNameLst>
                                          <p:attrName>style.visibility</p:attrName>
                                        </p:attrNameLst>
                                      </p:cBhvr>
                                      <p:to>
                                        <p:strVal val="visible"/>
                                      </p:to>
                                    </p:set>
                                  </p:childTnLst>
                                </p:cTn>
                              </p:par>
                            </p:childTnLst>
                          </p:cTn>
                        </p:par>
                        <p:par>
                          <p:cTn id="22" fill="hold" nodeType="afterGroup">
                            <p:stCondLst>
                              <p:cond delay="10500"/>
                            </p:stCondLst>
                            <p:childTnLst>
                              <p:par>
                                <p:cTn id="23" presetID="1" presetClass="entr" presetSubtype="0" fill="hold" grpId="0" nodeType="afterEffect">
                                  <p:stCondLst>
                                    <p:cond delay="1500"/>
                                  </p:stCondLst>
                                  <p:childTnLst>
                                    <p:set>
                                      <p:cBhvr>
                                        <p:cTn id="24" dur="1" fill="hold">
                                          <p:stCondLst>
                                            <p:cond delay="499"/>
                                          </p:stCondLst>
                                        </p:cTn>
                                        <p:tgtEl>
                                          <p:spTgt spid="23566"/>
                                        </p:tgtEl>
                                        <p:attrNameLst>
                                          <p:attrName>style.visibility</p:attrName>
                                        </p:attrNameLst>
                                      </p:cBhvr>
                                      <p:to>
                                        <p:strVal val="visible"/>
                                      </p:to>
                                    </p:set>
                                  </p:childTnLst>
                                </p:cTn>
                              </p:par>
                            </p:childTnLst>
                          </p:cTn>
                        </p:par>
                        <p:par>
                          <p:cTn id="25" fill="hold" nodeType="afterGroup">
                            <p:stCondLst>
                              <p:cond delay="12500"/>
                            </p:stCondLst>
                            <p:childTnLst>
                              <p:par>
                                <p:cTn id="26" presetID="1" presetClass="entr" presetSubtype="0" fill="hold" grpId="0" nodeType="afterEffect">
                                  <p:stCondLst>
                                    <p:cond delay="1500"/>
                                  </p:stCondLst>
                                  <p:childTnLst>
                                    <p:set>
                                      <p:cBhvr>
                                        <p:cTn id="27" dur="1" fill="hold">
                                          <p:stCondLst>
                                            <p:cond delay="499"/>
                                          </p:stCondLst>
                                        </p:cTn>
                                        <p:tgtEl>
                                          <p:spTgt spid="23565"/>
                                        </p:tgtEl>
                                        <p:attrNameLst>
                                          <p:attrName>style.visibility</p:attrName>
                                        </p:attrNameLst>
                                      </p:cBhvr>
                                      <p:to>
                                        <p:strVal val="visible"/>
                                      </p:to>
                                    </p:set>
                                  </p:childTnLst>
                                </p:cTn>
                              </p:par>
                            </p:childTnLst>
                          </p:cTn>
                        </p:par>
                        <p:par>
                          <p:cTn id="28" fill="hold" nodeType="afterGroup">
                            <p:stCondLst>
                              <p:cond delay="14500"/>
                            </p:stCondLst>
                            <p:childTnLst>
                              <p:par>
                                <p:cTn id="29" presetID="1" presetClass="entr" presetSubtype="0" fill="hold" grpId="0" nodeType="afterEffect">
                                  <p:stCondLst>
                                    <p:cond delay="1500"/>
                                  </p:stCondLst>
                                  <p:childTnLst>
                                    <p:set>
                                      <p:cBhvr>
                                        <p:cTn id="30" dur="1" fill="hold">
                                          <p:stCondLst>
                                            <p:cond delay="499"/>
                                          </p:stCondLst>
                                        </p:cTn>
                                        <p:tgtEl>
                                          <p:spTgt spid="23564"/>
                                        </p:tgtEl>
                                        <p:attrNameLst>
                                          <p:attrName>style.visibility</p:attrName>
                                        </p:attrNameLst>
                                      </p:cBhvr>
                                      <p:to>
                                        <p:strVal val="visible"/>
                                      </p:to>
                                    </p:set>
                                  </p:childTnLst>
                                </p:cTn>
                              </p:par>
                            </p:childTnLst>
                          </p:cTn>
                        </p:par>
                        <p:par>
                          <p:cTn id="31" fill="hold" nodeType="afterGroup">
                            <p:stCondLst>
                              <p:cond delay="16500"/>
                            </p:stCondLst>
                            <p:childTnLst>
                              <p:par>
                                <p:cTn id="32" presetID="1" presetClass="entr" presetSubtype="0" fill="hold" grpId="0" nodeType="afterEffect" nodePh="1">
                                  <p:stCondLst>
                                    <p:cond delay="1500"/>
                                  </p:stCondLst>
                                  <p:endCondLst>
                                    <p:cond evt="begin" delay="0">
                                      <p:tn val="32"/>
                                    </p:cond>
                                  </p:endCondLst>
                                  <p:childTnLst>
                                    <p:set>
                                      <p:cBhvr>
                                        <p:cTn id="33" dur="1" fill="hold">
                                          <p:stCondLst>
                                            <p:cond delay="499"/>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7" grpId="0" autoUpdateAnimBg="0"/>
      <p:bldP spid="23560" grpId="0" autoUpdateAnimBg="0"/>
      <p:bldP spid="23563" grpId="0" autoUpdateAnimBg="0"/>
      <p:bldP spid="23564" grpId="0" autoUpdateAnimBg="0"/>
      <p:bldP spid="23565" grpId="0" autoUpdateAnimBg="0"/>
      <p:bldP spid="23566" grpId="0" autoUpdateAnimBg="0"/>
      <p:bldP spid="2355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393825"/>
            <a:ext cx="8229600" cy="4713288"/>
          </a:xfrm>
        </p:spPr>
        <p:txBody>
          <a:bodyPr/>
          <a:lstStyle/>
          <a:p>
            <a:pPr indent="-255270" eaLnBrk="1" hangingPunct="1">
              <a:buFont typeface="Wingdings 3" panose="05040102010807070707" pitchFamily="18" charset="2"/>
              <a:buNone/>
            </a:pPr>
            <a:endParaRPr lang="en-GB" altLang="en-US" dirty="0">
              <a:cs typeface="Lucida Sans Unicode"/>
            </a:endParaRPr>
          </a:p>
          <a:p>
            <a:pPr indent="-255270" algn="just" eaLnBrk="1" hangingPunct="1">
              <a:buFont typeface="Wingdings 3" panose="05040102010807070707" pitchFamily="18" charset="2"/>
              <a:buNone/>
            </a:pPr>
            <a:r>
              <a:rPr lang="en-GB" altLang="en-US" dirty="0">
                <a:latin typeface="Comic Sans MS" panose="030F0702030302020204" pitchFamily="66" charset="0"/>
              </a:rPr>
              <a:t>EYFS Manager:	        Mrs Emma Goodfellow</a:t>
            </a:r>
          </a:p>
          <a:p>
            <a:pPr indent="-255270" algn="just" eaLnBrk="1" hangingPunct="1">
              <a:buFont typeface="Wingdings 3" panose="05040102010807070707" pitchFamily="18" charset="2"/>
              <a:buNone/>
            </a:pPr>
            <a:endParaRPr lang="en-GB" altLang="en-US" dirty="0">
              <a:latin typeface="Comic Sans MS" panose="030F0702030302020204" pitchFamily="66" charset="0"/>
            </a:endParaRPr>
          </a:p>
          <a:p>
            <a:pPr indent="-255270" algn="just" eaLnBrk="1" hangingPunct="1">
              <a:buNone/>
            </a:pPr>
            <a:r>
              <a:rPr lang="en-GB" altLang="en-US" dirty="0">
                <a:latin typeface="Comic Sans MS"/>
                <a:cs typeface="Lucida Sans Unicode"/>
              </a:rPr>
              <a:t>Hedgehogs Teachers: Emma Goodfellow and Jenn Sharman</a:t>
            </a:r>
          </a:p>
          <a:p>
            <a:pPr indent="-255270" algn="just">
              <a:buNone/>
            </a:pPr>
            <a:endParaRPr lang="en-GB" altLang="en-US" dirty="0">
              <a:latin typeface="Comic Sans MS"/>
              <a:cs typeface="Lucida Sans Unicode"/>
            </a:endParaRPr>
          </a:p>
          <a:p>
            <a:pPr indent="-255270" algn="just">
              <a:buNone/>
            </a:pPr>
            <a:r>
              <a:rPr lang="en-GB" altLang="en-US" dirty="0">
                <a:latin typeface="Comic Sans MS"/>
                <a:cs typeface="Lucida Sans Unicode"/>
              </a:rPr>
              <a:t>Foxes Teachers: Miss Stevenson and Mrs </a:t>
            </a:r>
            <a:r>
              <a:rPr lang="en-GB" altLang="en-US" dirty="0" err="1">
                <a:latin typeface="Comic Sans MS"/>
                <a:cs typeface="Lucida Sans Unicode"/>
              </a:rPr>
              <a:t>Chivers</a:t>
            </a:r>
          </a:p>
          <a:p>
            <a:pPr indent="-255270" algn="just">
              <a:buNone/>
            </a:pPr>
            <a:endParaRPr lang="en-GB" altLang="en-US" dirty="0">
              <a:latin typeface="Comic Sans MS"/>
              <a:cs typeface="Lucida Sans Unicode"/>
            </a:endParaRPr>
          </a:p>
          <a:p>
            <a:pPr indent="-255270">
              <a:buNone/>
            </a:pPr>
            <a:r>
              <a:rPr lang="en-GB" altLang="en-US" dirty="0">
                <a:latin typeface="Comic Sans MS"/>
                <a:cs typeface="Lucida Sans Unicode"/>
              </a:rPr>
              <a:t>Teaching Assistant: 	TBC									</a:t>
            </a:r>
            <a:endParaRPr lang="en-US" altLang="en-US">
              <a:latin typeface="Comic Sans MS"/>
              <a:cs typeface="Lucida Sans Unicode"/>
            </a:endParaRPr>
          </a:p>
        </p:txBody>
      </p:sp>
      <p:sp>
        <p:nvSpPr>
          <p:cNvPr id="88066" name="Rectangle 2"/>
          <p:cNvSpPr>
            <a:spLocks noGrp="1" noChangeArrowheads="1"/>
          </p:cNvSpPr>
          <p:nvPr>
            <p:ph type="title"/>
          </p:nvPr>
        </p:nvSpPr>
        <p:spPr/>
        <p:txBody>
          <a:bodyPr/>
          <a:lstStyle/>
          <a:p>
            <a:pPr eaLnBrk="1" fontAlgn="auto" hangingPunct="1">
              <a:spcAft>
                <a:spcPts val="0"/>
              </a:spcAft>
              <a:defRPr/>
            </a:pPr>
            <a:r>
              <a:rPr lang="en-GB" dirty="0"/>
              <a:t>Staff</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417638"/>
            <a:ext cx="8229600" cy="5106987"/>
          </a:xfrm>
        </p:spPr>
        <p:txBody>
          <a:bodyPr/>
          <a:lstStyle/>
          <a:p>
            <a:pPr eaLnBrk="1" hangingPunct="1">
              <a:lnSpc>
                <a:spcPct val="90000"/>
              </a:lnSpc>
            </a:pPr>
            <a:r>
              <a:rPr lang="en-GB" altLang="en-US" sz="1800" dirty="0">
                <a:latin typeface="Comic Sans MS" panose="030F0702030302020204" pitchFamily="66" charset="0"/>
              </a:rPr>
              <a:t>Please let us know if someone different is collecting your child! Children collected from the classroom door by 3.15pm </a:t>
            </a:r>
          </a:p>
          <a:p>
            <a:pPr eaLnBrk="1" hangingPunct="1">
              <a:lnSpc>
                <a:spcPct val="90000"/>
              </a:lnSpc>
            </a:pPr>
            <a:endParaRPr lang="en-GB" altLang="en-US" sz="1800" u="sng" dirty="0">
              <a:latin typeface="Comic Sans MS" panose="030F0702030302020204" pitchFamily="66" charset="0"/>
            </a:endParaRPr>
          </a:p>
          <a:p>
            <a:pPr eaLnBrk="1" hangingPunct="1">
              <a:lnSpc>
                <a:spcPct val="90000"/>
              </a:lnSpc>
            </a:pPr>
            <a:r>
              <a:rPr lang="en-GB" altLang="en-US" sz="1800" u="sng" dirty="0">
                <a:latin typeface="Comic Sans MS" panose="030F0702030302020204" pitchFamily="66" charset="0"/>
              </a:rPr>
              <a:t>Medical</a:t>
            </a:r>
            <a:r>
              <a:rPr lang="en-GB" altLang="en-US" sz="1800" dirty="0">
                <a:latin typeface="Comic Sans MS" panose="030F0702030302020204" pitchFamily="66" charset="0"/>
              </a:rPr>
              <a:t> </a:t>
            </a:r>
          </a:p>
          <a:p>
            <a:pPr eaLnBrk="1" hangingPunct="1">
              <a:lnSpc>
                <a:spcPct val="90000"/>
              </a:lnSpc>
              <a:buFont typeface="Wingdings 3" panose="05040102010807070707" pitchFamily="18" charset="2"/>
              <a:buNone/>
            </a:pPr>
            <a:endParaRPr lang="en-GB" altLang="en-US" sz="1800" dirty="0">
              <a:latin typeface="Comic Sans MS" panose="030F0702030302020204" pitchFamily="66" charset="0"/>
            </a:endParaRP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sickness or diarrhoea must be followed by at least 48 hours absence.</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Dietary requirements – need to make an appointment to see the cook before the end of term.</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Head lice are common! Please  check regularly and treat as recommended (day 1 and then 7 days later.)</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absence requires a telephone call to the school office by 9:15am</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prescribed medication can only be administered by  prior arrangement with the school office</a:t>
            </a:r>
          </a:p>
          <a:p>
            <a:pPr eaLnBrk="1" hangingPunct="1">
              <a:lnSpc>
                <a:spcPct val="90000"/>
              </a:lnSpc>
            </a:pPr>
            <a:r>
              <a:rPr lang="en-GB" altLang="en-US" sz="1800" dirty="0">
                <a:latin typeface="Comic Sans MS" panose="030F0702030302020204" pitchFamily="66" charset="0"/>
              </a:rPr>
              <a:t> Please complete and return all school forms by Friday 21st June at the latest. We need the forms before your child comes for their visit.</a:t>
            </a:r>
            <a:endParaRPr lang="en-GB" altLang="en-US" sz="1800" b="1" u="sng" dirty="0">
              <a:solidFill>
                <a:srgbClr val="FF0000"/>
              </a:solidFill>
              <a:latin typeface="Comic Sans MS" panose="030F0702030302020204" pitchFamily="66" charset="0"/>
            </a:endParaRPr>
          </a:p>
        </p:txBody>
      </p:sp>
      <p:sp>
        <p:nvSpPr>
          <p:cNvPr id="51202" name="Rectangle 2"/>
          <p:cNvSpPr>
            <a:spLocks noGrp="1" noChangeArrowheads="1"/>
          </p:cNvSpPr>
          <p:nvPr>
            <p:ph type="title"/>
          </p:nvPr>
        </p:nvSpPr>
        <p:spPr/>
        <p:txBody>
          <a:bodyPr/>
          <a:lstStyle/>
          <a:p>
            <a:pPr eaLnBrk="1" fontAlgn="auto" hangingPunct="1">
              <a:spcAft>
                <a:spcPts val="0"/>
              </a:spcAft>
              <a:defRPr/>
            </a:pPr>
            <a:r>
              <a:rPr lang="en-GB" dirty="0">
                <a:latin typeface="Marker Felt"/>
              </a:rPr>
              <a:t>Other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dissolve">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dissolve">
                                      <p:cBhvr>
                                        <p:cTn id="17" dur="5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dissolve">
                                      <p:cBhvr>
                                        <p:cTn id="22" dur="500"/>
                                        <p:tgtEl>
                                          <p:spTgt spid="174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dissolve">
                                      <p:cBhvr>
                                        <p:cTn id="27" dur="500"/>
                                        <p:tgtEl>
                                          <p:spTgt spid="174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Effect transition="in" filter="dissolve">
                                      <p:cBhvr>
                                        <p:cTn id="32" dur="500"/>
                                        <p:tgtEl>
                                          <p:spTgt spid="1741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dissolve">
                                      <p:cBhvr>
                                        <p:cTn id="37" dur="500"/>
                                        <p:tgtEl>
                                          <p:spTgt spid="174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411">
                                            <p:txEl>
                                              <p:pRg st="9" end="9"/>
                                            </p:txEl>
                                          </p:spTgt>
                                        </p:tgtEl>
                                        <p:attrNameLst>
                                          <p:attrName>style.visibility</p:attrName>
                                        </p:attrNameLst>
                                      </p:cBhvr>
                                      <p:to>
                                        <p:strVal val="visible"/>
                                      </p:to>
                                    </p:set>
                                    <p:animEffect transition="in" filter="dissolve">
                                      <p:cBhvr>
                                        <p:cTn id="4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638" y="1171575"/>
            <a:ext cx="8285162" cy="4548188"/>
          </a:xfrm>
        </p:spPr>
        <p:txBody>
          <a:bodyPr/>
          <a:lstStyle/>
          <a:p>
            <a:pPr eaLnBrk="1" hangingPunct="1">
              <a:defRPr/>
            </a:pPr>
            <a:r>
              <a:rPr lang="en-GB" dirty="0">
                <a:latin typeface="Comic Sans MS" panose="030F0702030302020204" pitchFamily="66" charset="0"/>
              </a:rPr>
              <a:t>We look forward to a happy partnership in your child's first year at school and beyond.</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marL="109537" indent="0" eaLnBrk="1" hangingPunct="1">
              <a:buFont typeface="Wingdings 3" panose="05040102010807070707" pitchFamily="18" charset="2"/>
              <a:buNone/>
              <a:defRPr/>
            </a:pPr>
            <a:r>
              <a:rPr lang="en-GB" dirty="0">
                <a:latin typeface="Comic Sans MS" panose="030F0702030302020204" pitchFamily="66" charset="0"/>
              </a:rPr>
              <a:t>Useful website: </a:t>
            </a:r>
          </a:p>
          <a:p>
            <a:pPr marL="109537" indent="0" algn="r" eaLnBrk="1" hangingPunct="1">
              <a:buFont typeface="Wingdings 3" panose="05040102010807070707" pitchFamily="18" charset="2"/>
              <a:buNone/>
              <a:defRPr/>
            </a:pPr>
            <a:r>
              <a:rPr lang="en-GB" dirty="0">
                <a:solidFill>
                  <a:schemeClr val="accent3"/>
                </a:solidFill>
                <a:latin typeface="Comic Sans MS" panose="030F0702030302020204" pitchFamily="66" charset="0"/>
                <a:hlinkClick r:id="rId2"/>
              </a:rPr>
              <a:t>www.foundationyears.org.uk</a:t>
            </a:r>
            <a:endParaRPr lang="en-GB" dirty="0">
              <a:solidFill>
                <a:schemeClr val="accent3"/>
              </a:solidFill>
              <a:latin typeface="Comic Sans MS" panose="030F0702030302020204" pitchFamily="66" charset="0"/>
            </a:endParaRPr>
          </a:p>
          <a:p>
            <a:pPr eaLnBrk="1" hangingPunct="1">
              <a:defRPr/>
            </a:pPr>
            <a:endParaRPr lang="en-GB" dirty="0">
              <a:solidFill>
                <a:schemeClr val="accent3"/>
              </a:solidFill>
            </a:endParaRPr>
          </a:p>
          <a:p>
            <a:pPr eaLnBrk="1" hangingPunct="1">
              <a:defRPr/>
            </a:pPr>
            <a:endParaRPr lang="en-GB" dirty="0">
              <a:solidFill>
                <a:schemeClr val="accent3"/>
              </a:solidFill>
            </a:endParaRPr>
          </a:p>
          <a:p>
            <a:pPr eaLnBrk="1" hangingPunct="1">
              <a:defRPr/>
            </a:pPr>
            <a:endParaRPr lang="en-GB" dirty="0"/>
          </a:p>
          <a:p>
            <a:pPr eaLnBrk="1" hangingPunct="1">
              <a:defRPr/>
            </a:pPr>
            <a:endParaRPr lang="en-GB" dirty="0"/>
          </a:p>
        </p:txBody>
      </p:sp>
      <p:sp>
        <p:nvSpPr>
          <p:cNvPr id="3" name="Title 2"/>
          <p:cNvSpPr>
            <a:spLocks noGrp="1"/>
          </p:cNvSpPr>
          <p:nvPr>
            <p:ph type="title"/>
          </p:nvPr>
        </p:nvSpPr>
        <p:spPr/>
        <p:txBody>
          <a:bodyPr/>
          <a:lstStyle/>
          <a:p>
            <a:pPr eaLnBrk="1" hangingPunct="1">
              <a:defRPr/>
            </a:pPr>
            <a:r>
              <a:rPr lang="en-GB" dirty="0">
                <a:latin typeface="Comic Sans MS" panose="030F0702030302020204" pitchFamily="66" charset="0"/>
              </a:rPr>
              <a:t>Thank you</a:t>
            </a:r>
          </a:p>
        </p:txBody>
      </p:sp>
      <p:pic>
        <p:nvPicPr>
          <p:cNvPr id="4506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2314575"/>
            <a:ext cx="468153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422400" y="2057400"/>
            <a:ext cx="7721600" cy="1143000"/>
          </a:xfrm>
        </p:spPr>
        <p:txBody>
          <a:bodyPr>
            <a:normAutofit fontScale="90000"/>
          </a:bodyPr>
          <a:lstStyle/>
          <a:p>
            <a:pPr eaLnBrk="1" fontAlgn="auto" hangingPunct="1">
              <a:spcAft>
                <a:spcPts val="0"/>
              </a:spcAft>
              <a:defRPr/>
            </a:pPr>
            <a:r>
              <a:rPr lang="en-GB" sz="7200" dirty="0">
                <a:latin typeface="Comic Sans MS" pitchFamily="66" charset="0"/>
              </a:rPr>
              <a:t/>
            </a:r>
            <a:br>
              <a:rPr lang="en-GB" sz="7200" dirty="0">
                <a:latin typeface="Comic Sans MS" pitchFamily="66" charset="0"/>
              </a:rPr>
            </a:br>
            <a:r>
              <a:rPr lang="en-GB" sz="7200" dirty="0">
                <a:latin typeface="Comic Sans MS" pitchFamily="66" charset="0"/>
              </a:rPr>
              <a:t>     </a:t>
            </a:r>
            <a:br>
              <a:rPr lang="en-GB" sz="7200" dirty="0">
                <a:latin typeface="Comic Sans MS" pitchFamily="66" charset="0"/>
              </a:rPr>
            </a:br>
            <a:endParaRPr lang="en-GB" sz="7200" dirty="0">
              <a:latin typeface="Comic Sans MS" pitchFamily="66" charset="0"/>
            </a:endParaRPr>
          </a:p>
        </p:txBody>
      </p:sp>
      <p:sp>
        <p:nvSpPr>
          <p:cNvPr id="12291" name="Text Box 7"/>
          <p:cNvSpPr txBox="1">
            <a:spLocks noChangeArrowheads="1"/>
          </p:cNvSpPr>
          <p:nvPr/>
        </p:nvSpPr>
        <p:spPr bwMode="auto">
          <a:xfrm>
            <a:off x="107950" y="476250"/>
            <a:ext cx="907256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4000" b="1" dirty="0">
                <a:solidFill>
                  <a:schemeClr val="tx2"/>
                </a:solidFill>
                <a:latin typeface="Comic Sans MS" panose="030F0702030302020204" pitchFamily="66" charset="0"/>
              </a:rPr>
              <a:t>Meeting</a:t>
            </a:r>
          </a:p>
          <a:p>
            <a:pPr algn="ctr" eaLnBrk="1" hangingPunct="1">
              <a:spcBef>
                <a:spcPct val="0"/>
              </a:spcBef>
              <a:buClrTx/>
              <a:buSzTx/>
              <a:buFontTx/>
              <a:buNone/>
            </a:pPr>
            <a:endParaRPr lang="en-GB" altLang="en-US" sz="4000" dirty="0">
              <a:solidFill>
                <a:schemeClr val="tx2"/>
              </a:solidFill>
              <a:latin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give you an overview of the 2021 Early Years  Foundation Stage (EYFS) and the curriculum.</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find out how the school day is organised. </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understand how you can support your </a:t>
            </a:r>
          </a:p>
          <a:p>
            <a:pPr eaLnBrk="1" hangingPunct="1">
              <a:spcBef>
                <a:spcPct val="0"/>
              </a:spcBef>
              <a:buClrTx/>
              <a:buSzTx/>
              <a:buFontTx/>
              <a:buNone/>
            </a:pPr>
            <a:r>
              <a:rPr lang="en-US" altLang="en-US" sz="2400" dirty="0">
                <a:latin typeface="Comic Sans MS" panose="030F0702030302020204" pitchFamily="66" charset="0"/>
                <a:sym typeface="Comic Sans MS" panose="030F0702030302020204" pitchFamily="66" charset="0"/>
              </a:rPr>
              <a:t>  child at home.</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None/>
            </a:pPr>
            <a:endParaRPr lang="en-GB" altLang="en-US" sz="2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813"/>
            <a:ext cx="8459788" cy="979487"/>
          </a:xfrm>
          <a:prstGeom prst="rect">
            <a:avLst/>
          </a:prstGeom>
        </p:spPr>
        <p:txBody>
          <a:bodyPr>
            <a:spAutoFit/>
          </a:bodyPr>
          <a:lstStyle/>
          <a:p>
            <a:pPr algn="ctr" eaLnBrk="1" hangingPunct="1">
              <a:lnSpc>
                <a:spcPct val="90000"/>
              </a:lnSpc>
              <a:defRPr/>
            </a:pPr>
            <a:r>
              <a:rPr lang="en-US" sz="3200" dirty="0">
                <a:effectLst>
                  <a:outerShdw blurRad="38100" dist="38100" dir="2700000" algn="tl">
                    <a:srgbClr val="000000">
                      <a:alpha val="43137"/>
                    </a:srgbClr>
                  </a:outerShdw>
                </a:effectLst>
                <a:sym typeface="Comic Sans MS" pitchFamily="66" charset="0"/>
              </a:rPr>
              <a:t>What is the Early Years Foundation Stage </a:t>
            </a:r>
          </a:p>
          <a:p>
            <a:pPr algn="ctr" eaLnBrk="1" hangingPunct="1">
              <a:lnSpc>
                <a:spcPct val="90000"/>
              </a:lnSpc>
              <a:defRPr/>
            </a:pPr>
            <a:r>
              <a:rPr lang="en-US" sz="3200" dirty="0">
                <a:effectLst>
                  <a:outerShdw blurRad="38100" dist="38100" dir="2700000" algn="tl">
                    <a:srgbClr val="000000">
                      <a:alpha val="43137"/>
                    </a:srgbClr>
                  </a:outerShdw>
                </a:effectLst>
                <a:sym typeface="Comic Sans MS" pitchFamily="66" charset="0"/>
              </a:rPr>
              <a:t>( E.Y.F.S)? </a:t>
            </a:r>
          </a:p>
        </p:txBody>
      </p:sp>
      <p:sp>
        <p:nvSpPr>
          <p:cNvPr id="14339" name="Rectangle 2"/>
          <p:cNvSpPr>
            <a:spLocks noChangeArrowheads="1"/>
          </p:cNvSpPr>
          <p:nvPr/>
        </p:nvSpPr>
        <p:spPr bwMode="auto">
          <a:xfrm>
            <a:off x="323850" y="1773238"/>
            <a:ext cx="8424863" cy="318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228600" lvl="0" indent="-114300">
              <a:lnSpc>
                <a:spcPct val="90000"/>
              </a:lnSpc>
              <a:buClr>
                <a:srgbClr val="1C1C1C"/>
              </a:buClr>
              <a:buSzPts val="1800"/>
            </a:pPr>
            <a:r>
              <a:rPr lang="en-GB" sz="1600" b="1" dirty="0">
                <a:solidFill>
                  <a:srgbClr val="1C1C1C"/>
                </a:solidFill>
                <a:latin typeface="Comic Sans MS" panose="030F0702030302020204" pitchFamily="66" charset="0"/>
                <a:ea typeface="Roboto"/>
                <a:cs typeface="Roboto"/>
                <a:sym typeface="Roboto"/>
              </a:rPr>
              <a:t>The Early Years Foundation Stage </a:t>
            </a:r>
            <a:r>
              <a:rPr lang="en-GB" sz="1600" dirty="0">
                <a:solidFill>
                  <a:srgbClr val="1C1C1C"/>
                </a:solidFill>
                <a:latin typeface="Comic Sans MS" panose="030F0702030302020204" pitchFamily="66" charset="0"/>
                <a:ea typeface="Roboto"/>
                <a:cs typeface="Roboto"/>
                <a:sym typeface="Roboto"/>
              </a:rPr>
              <a:t>cov</a:t>
            </a:r>
            <a:r>
              <a:rPr lang="en-GB" sz="1600" dirty="0">
                <a:latin typeface="Comic Sans MS" panose="030F0702030302020204" pitchFamily="66" charset="0"/>
                <a:ea typeface="Roboto"/>
                <a:cs typeface="Roboto"/>
                <a:sym typeface="Roboto"/>
              </a:rPr>
              <a:t>ers the first stage of a child’s care</a:t>
            </a:r>
          </a:p>
          <a:p>
            <a:pPr marL="114300" lvl="0">
              <a:lnSpc>
                <a:spcPct val="90000"/>
              </a:lnSpc>
              <a:buClr>
                <a:srgbClr val="1C1C1C"/>
              </a:buClr>
              <a:buSzPts val="1800"/>
              <a:buNone/>
            </a:pPr>
            <a:r>
              <a:rPr lang="en-GB" sz="1600" dirty="0">
                <a:latin typeface="Comic Sans MS" panose="030F0702030302020204" pitchFamily="66" charset="0"/>
                <a:ea typeface="Roboto"/>
                <a:cs typeface="Roboto"/>
                <a:sym typeface="Roboto"/>
              </a:rPr>
              <a:t>from birth to five years old. It sets </a:t>
            </a:r>
            <a:r>
              <a:rPr lang="en-GB" sz="1600" dirty="0">
                <a:solidFill>
                  <a:srgbClr val="1C1C1C"/>
                </a:solidFill>
                <a:latin typeface="Comic Sans MS" panose="030F0702030302020204" pitchFamily="66" charset="0"/>
                <a:ea typeface="Roboto"/>
                <a:cs typeface="Roboto"/>
                <a:sym typeface="Roboto"/>
              </a:rPr>
              <a:t>the standards to ensure that all children</a:t>
            </a:r>
          </a:p>
          <a:p>
            <a:pPr marL="114300" lvl="0">
              <a:lnSpc>
                <a:spcPct val="90000"/>
              </a:lnSpc>
              <a:buClr>
                <a:srgbClr val="1C1C1C"/>
              </a:buClr>
              <a:buSzPts val="1800"/>
              <a:buNone/>
            </a:pPr>
            <a:r>
              <a:rPr lang="en-GB" sz="1600" dirty="0">
                <a:solidFill>
                  <a:srgbClr val="1C1C1C"/>
                </a:solidFill>
                <a:latin typeface="Comic Sans MS" panose="030F0702030302020204" pitchFamily="66" charset="0"/>
                <a:ea typeface="Roboto"/>
                <a:cs typeface="Roboto"/>
                <a:sym typeface="Roboto"/>
              </a:rPr>
              <a:t>learn and develop, as well as keeping them healthy and safe.   </a:t>
            </a: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r>
              <a:rPr lang="en-GB" sz="1600" dirty="0">
                <a:solidFill>
                  <a:srgbClr val="1C1C1C"/>
                </a:solidFill>
                <a:latin typeface="Comic Sans MS" panose="030F0702030302020204" pitchFamily="66" charset="0"/>
                <a:ea typeface="Roboto"/>
                <a:cs typeface="Roboto"/>
                <a:sym typeface="Roboto"/>
              </a:rPr>
              <a:t>All schools and </a:t>
            </a:r>
            <a:r>
              <a:rPr lang="en-GB" sz="1600" dirty="0">
                <a:solidFill>
                  <a:srgbClr val="1C1C1C"/>
                </a:solidFill>
                <a:latin typeface="Comic Sans MS" panose="030F0702030302020204" pitchFamily="66" charset="0"/>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Ofsted</a:t>
            </a:r>
            <a:r>
              <a:rPr lang="en-GB" sz="1600" dirty="0">
                <a:solidFill>
                  <a:srgbClr val="1C1C1C"/>
                </a:solidFill>
                <a:latin typeface="Comic Sans MS" panose="030F0702030302020204" pitchFamily="66" charset="0"/>
                <a:ea typeface="Roboto"/>
                <a:cs typeface="Roboto"/>
                <a:sym typeface="Roboto"/>
              </a:rPr>
              <a:t> registered early </a:t>
            </a:r>
            <a:r>
              <a:rPr lang="en-GB" sz="1600" dirty="0">
                <a:latin typeface="Comic Sans MS" panose="030F0702030302020204" pitchFamily="66" charset="0"/>
                <a:ea typeface="Roboto"/>
                <a:cs typeface="Roboto"/>
                <a:sym typeface="Roboto"/>
              </a:rPr>
              <a:t>y</a:t>
            </a:r>
            <a:r>
              <a:rPr lang="en-GB" sz="1600" dirty="0">
                <a:solidFill>
                  <a:srgbClr val="1C1C1C"/>
                </a:solidFill>
                <a:latin typeface="Comic Sans MS" panose="030F0702030302020204" pitchFamily="66" charset="0"/>
                <a:ea typeface="Roboto"/>
                <a:cs typeface="Roboto"/>
                <a:sym typeface="Roboto"/>
              </a:rPr>
              <a:t>ears providers in England must</a:t>
            </a:r>
          </a:p>
          <a:p>
            <a:pPr marL="114300" lvl="0">
              <a:lnSpc>
                <a:spcPct val="90000"/>
              </a:lnSpc>
              <a:buClr>
                <a:srgbClr val="1C1C1C"/>
              </a:buClr>
              <a:buSzPts val="1800"/>
              <a:buNone/>
            </a:pPr>
            <a:r>
              <a:rPr lang="en-GB" sz="1600" dirty="0">
                <a:solidFill>
                  <a:srgbClr val="1C1C1C"/>
                </a:solidFill>
                <a:latin typeface="Comic Sans MS" panose="030F0702030302020204" pitchFamily="66" charset="0"/>
                <a:ea typeface="Roboto"/>
                <a:cs typeface="Roboto"/>
                <a:sym typeface="Roboto"/>
              </a:rPr>
              <a:t>follow the EYFS. </a:t>
            </a: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r>
              <a:rPr lang="en-GB" sz="1600" dirty="0">
                <a:latin typeface="Comic Sans MS" panose="030F0702030302020204" pitchFamily="66" charset="0"/>
                <a:ea typeface="Roboto"/>
                <a:cs typeface="Roboto"/>
                <a:sym typeface="Roboto"/>
              </a:rPr>
              <a:t>Also included in the EYFS are the</a:t>
            </a:r>
            <a:r>
              <a:rPr lang="en-GB" sz="1600" dirty="0">
                <a:solidFill>
                  <a:srgbClr val="1C1C1C"/>
                </a:solidFill>
                <a:latin typeface="Comic Sans MS" panose="030F0702030302020204" pitchFamily="66" charset="0"/>
                <a:ea typeface="Roboto"/>
                <a:cs typeface="Roboto"/>
                <a:sym typeface="Roboto"/>
              </a:rPr>
              <a:t> </a:t>
            </a:r>
            <a:r>
              <a:rPr lang="en-GB" sz="1600" b="1" dirty="0">
                <a:latin typeface="Comic Sans MS" panose="030F0702030302020204" pitchFamily="66" charset="0"/>
                <a:ea typeface="Roboto"/>
                <a:cs typeface="Roboto"/>
                <a:sym typeface="Roboto"/>
              </a:rPr>
              <a:t>seven</a:t>
            </a:r>
            <a:r>
              <a:rPr lang="en-GB" sz="1600" b="1" dirty="0">
                <a:solidFill>
                  <a:srgbClr val="1C1C1C"/>
                </a:solidFill>
                <a:latin typeface="Comic Sans MS" panose="030F0702030302020204" pitchFamily="66" charset="0"/>
                <a:ea typeface="Roboto"/>
                <a:cs typeface="Roboto"/>
                <a:sym typeface="Roboto"/>
              </a:rPr>
              <a:t> </a:t>
            </a:r>
            <a:r>
              <a:rPr lang="en-GB" sz="1600" b="1" dirty="0">
                <a:latin typeface="Comic Sans MS" panose="030F0702030302020204" pitchFamily="66" charset="0"/>
                <a:ea typeface="Roboto"/>
                <a:cs typeface="Roboto"/>
                <a:sym typeface="Roboto"/>
              </a:rPr>
              <a:t>A</a:t>
            </a:r>
            <a:r>
              <a:rPr lang="en-GB" sz="1600" b="1" dirty="0">
                <a:solidFill>
                  <a:srgbClr val="1C1C1C"/>
                </a:solidFill>
                <a:latin typeface="Comic Sans MS" panose="030F0702030302020204" pitchFamily="66" charset="0"/>
                <a:ea typeface="Roboto"/>
                <a:cs typeface="Roboto"/>
                <a:sym typeface="Roboto"/>
              </a:rPr>
              <a:t>reas of </a:t>
            </a:r>
            <a:r>
              <a:rPr lang="en-GB" sz="1600" b="1" dirty="0">
                <a:latin typeface="Comic Sans MS" panose="030F0702030302020204" pitchFamily="66" charset="0"/>
                <a:ea typeface="Roboto"/>
                <a:cs typeface="Roboto"/>
                <a:sym typeface="Roboto"/>
              </a:rPr>
              <a:t>L</a:t>
            </a:r>
            <a:r>
              <a:rPr lang="en-GB" sz="1600" b="1" dirty="0">
                <a:solidFill>
                  <a:srgbClr val="1C1C1C"/>
                </a:solidFill>
                <a:latin typeface="Comic Sans MS" panose="030F0702030302020204" pitchFamily="66" charset="0"/>
                <a:ea typeface="Roboto"/>
                <a:cs typeface="Roboto"/>
                <a:sym typeface="Roboto"/>
              </a:rPr>
              <a:t>earning</a:t>
            </a:r>
            <a:r>
              <a:rPr lang="en-GB" sz="1600" dirty="0">
                <a:latin typeface="Comic Sans MS" panose="030F0702030302020204" pitchFamily="66" charset="0"/>
                <a:ea typeface="Roboto"/>
                <a:cs typeface="Roboto"/>
                <a:sym typeface="Roboto"/>
              </a:rPr>
              <a:t>. </a:t>
            </a:r>
          </a:p>
          <a:p>
            <a:pPr marL="571500" lvl="1" indent="0">
              <a:lnSpc>
                <a:spcPct val="90000"/>
              </a:lnSpc>
              <a:buClr>
                <a:srgbClr val="1C1C1C"/>
              </a:buClr>
              <a:buSzPts val="1800"/>
              <a:buNone/>
            </a:pPr>
            <a:endParaRPr lang="en-GB" sz="1600" b="1" dirty="0">
              <a:solidFill>
                <a:srgbClr val="00AE97"/>
              </a:solidFill>
              <a:latin typeface="Comic Sans MS" panose="030F0702030302020204" pitchFamily="66" charset="0"/>
              <a:ea typeface="Roboto"/>
              <a:cs typeface="Roboto"/>
              <a:sym typeface="Roboto"/>
            </a:endParaRPr>
          </a:p>
          <a:p>
            <a:pPr marL="571500" lvl="1" indent="0">
              <a:lnSpc>
                <a:spcPct val="90000"/>
              </a:lnSpc>
              <a:buClr>
                <a:srgbClr val="1C1C1C"/>
              </a:buClr>
              <a:buSzPts val="1800"/>
              <a:buNone/>
            </a:pPr>
            <a:endParaRPr lang="en-GB" sz="1600" b="1" dirty="0">
              <a:solidFill>
                <a:srgbClr val="00AE97"/>
              </a:solidFill>
              <a:latin typeface="Comic Sans MS" panose="030F0702030302020204" pitchFamily="66" charset="0"/>
              <a:ea typeface="Roboto"/>
              <a:cs typeface="Roboto"/>
              <a:sym typeface="Roboto"/>
            </a:endParaRPr>
          </a:p>
          <a:p>
            <a:pPr algn="ctr" eaLnBrk="1" hangingPunct="1">
              <a:spcBef>
                <a:spcPct val="20000"/>
              </a:spcBef>
              <a:buClr>
                <a:srgbClr val="000000"/>
              </a:buClr>
              <a:buSzTx/>
              <a:buFont typeface="Comic Sans MS" panose="030F0702030302020204" pitchFamily="66" charset="0"/>
              <a:buChar char="•"/>
            </a:pPr>
            <a:endParaRPr lang="en-US" altLang="en-US" sz="2400" dirty="0">
              <a:latin typeface="Comic Sans MS" panose="030F0702030302020204" pitchFamily="66" charset="0"/>
              <a:sym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33030" y="2996952"/>
            <a:ext cx="7620000" cy="4527010"/>
          </a:xfrm>
        </p:spPr>
        <p:txBody>
          <a:bodyPr/>
          <a:lstStyle/>
          <a:p>
            <a:pPr marL="109537" indent="0" eaLnBrk="1" hangingPunct="1">
              <a:lnSpc>
                <a:spcPct val="80000"/>
              </a:lnSpc>
              <a:buNone/>
            </a:pPr>
            <a:r>
              <a:rPr lang="en-GB" sz="1800" dirty="0">
                <a:latin typeface="Comic Sans MS" panose="030F0702030302020204" pitchFamily="66" charset="0"/>
              </a:rPr>
              <a:t>Children learn:</a:t>
            </a:r>
          </a:p>
          <a:p>
            <a:pPr marL="109537" indent="0" eaLnBrk="1" hangingPunct="1">
              <a:lnSpc>
                <a:spcPct val="80000"/>
              </a:lnSpc>
              <a:buNone/>
            </a:pPr>
            <a:endParaRPr lang="en-GB" sz="1800" dirty="0">
              <a:latin typeface="Comic Sans MS" panose="030F0702030302020204" pitchFamily="66" charset="0"/>
            </a:endParaRPr>
          </a:p>
          <a:p>
            <a:pPr eaLnBrk="1" hangingPunct="1">
              <a:lnSpc>
                <a:spcPct val="80000"/>
              </a:lnSpc>
              <a:buFont typeface="Arial" panose="020B0604020202020204" pitchFamily="34" charset="0"/>
              <a:buChar char="•"/>
            </a:pPr>
            <a:r>
              <a:rPr lang="en-GB" sz="1800" dirty="0">
                <a:latin typeface="Comic Sans MS" panose="030F0702030302020204" pitchFamily="66" charset="0"/>
              </a:rPr>
              <a:t> how to understand their own feelings and those of others</a:t>
            </a:r>
          </a:p>
          <a:p>
            <a:pPr eaLnBrk="1" hangingPunct="1">
              <a:lnSpc>
                <a:spcPct val="80000"/>
              </a:lnSpc>
              <a:buFont typeface="Arial" panose="020B0604020202020204" pitchFamily="34" charset="0"/>
              <a:buChar char="•"/>
            </a:pPr>
            <a:r>
              <a:rPr lang="en-GB" sz="1800" dirty="0">
                <a:latin typeface="Comic Sans MS" panose="030F0702030302020204" pitchFamily="66" charset="0"/>
              </a:rPr>
              <a:t>to manage emotions, develop a positive sense of self, set themselves simple goals, have confidence in their own abilities, to persist and wait for what they want and direct attention </a:t>
            </a:r>
          </a:p>
          <a:p>
            <a:pPr eaLnBrk="1" hangingPunct="1">
              <a:lnSpc>
                <a:spcPct val="80000"/>
              </a:lnSpc>
              <a:buFont typeface="Arial" panose="020B0604020202020204" pitchFamily="34" charset="0"/>
              <a:buChar char="•"/>
            </a:pPr>
            <a:r>
              <a:rPr lang="en-GB" sz="1800" dirty="0">
                <a:latin typeface="Comic Sans MS" panose="030F0702030302020204" pitchFamily="66" charset="0"/>
              </a:rPr>
              <a:t>to look after their bodies, including healthy eating, and manage personal needs independently.</a:t>
            </a:r>
          </a:p>
          <a:p>
            <a:pPr eaLnBrk="1" hangingPunct="1">
              <a:lnSpc>
                <a:spcPct val="80000"/>
              </a:lnSpc>
              <a:buFont typeface="Arial" panose="020B0604020202020204" pitchFamily="34" charset="0"/>
              <a:buChar char="•"/>
            </a:pPr>
            <a:r>
              <a:rPr lang="en-GB" sz="1800" dirty="0">
                <a:latin typeface="Comic Sans MS" panose="030F0702030302020204" pitchFamily="66" charset="0"/>
              </a:rPr>
              <a:t>how to make good friendships, co-operate and resolve conflicts. </a:t>
            </a:r>
            <a:endParaRPr lang="en-US" altLang="en-US" sz="1800" dirty="0">
              <a:latin typeface="Comic Sans MS" panose="030F0702030302020204" pitchFamily="66" charset="0"/>
              <a:sym typeface="Comic Sans MS" panose="030F0702030302020204" pitchFamily="66" charset="0"/>
            </a:endParaRPr>
          </a:p>
        </p:txBody>
      </p:sp>
      <p:sp>
        <p:nvSpPr>
          <p:cNvPr id="6146" name="Rectangle 2"/>
          <p:cNvSpPr>
            <a:spLocks noGrp="1" noChangeArrowheads="1"/>
          </p:cNvSpPr>
          <p:nvPr>
            <p:ph type="title"/>
          </p:nvPr>
        </p:nvSpPr>
        <p:spPr>
          <a:xfrm>
            <a:off x="573413" y="1376412"/>
            <a:ext cx="7056438" cy="1512888"/>
          </a:xfrm>
        </p:spPr>
        <p:txBody>
          <a:bodyPr/>
          <a:lstStyle/>
          <a:p>
            <a:pPr eaLnBrk="1" fontAlgn="auto" hangingPunct="1">
              <a:spcAft>
                <a:spcPts val="0"/>
              </a:spcAft>
              <a:defRPr/>
            </a:pPr>
            <a:r>
              <a:rPr lang="en-GB" dirty="0">
                <a:latin typeface="Comic Sans MS" pitchFamily="66" charset="0"/>
              </a:rPr>
              <a:t>Personal, Social and Emotional Development</a:t>
            </a:r>
            <a:endParaRPr lang="en-GB" dirty="0">
              <a:latin typeface="Tempus Sans ITC" pitchFamily="82" charset="0"/>
            </a:endParaRPr>
          </a:p>
        </p:txBody>
      </p:sp>
      <p:pic>
        <p:nvPicPr>
          <p:cNvPr id="17412" name="Picture 4" descr="j02836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04813"/>
            <a:ext cx="105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j02836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10744" y="5025919"/>
            <a:ext cx="971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eps-dc-01\staff$\Teaching Staff\Caroline Bance\My Pictures\may 2012\Picture 159.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629851" y="2132856"/>
            <a:ext cx="1386681" cy="103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19672" y="404813"/>
            <a:ext cx="6333358" cy="461665"/>
          </a:xfrm>
          <a:prstGeom prst="rect">
            <a:avLst/>
          </a:prstGeom>
          <a:noFill/>
        </p:spPr>
        <p:txBody>
          <a:bodyPr wrap="square" rtlCol="0">
            <a:spAutoFit/>
          </a:bodyPr>
          <a:lstStyle/>
          <a:p>
            <a:r>
              <a:rPr lang="en-GB" dirty="0"/>
              <a:t>The seven areas of learning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checkerboard(across)">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checkerboard(across)">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23850" y="1325563"/>
            <a:ext cx="8229600" cy="4525962"/>
          </a:xfrm>
        </p:spPr>
        <p:txBody>
          <a:bodyPr/>
          <a:lstStyle/>
          <a:p>
            <a:pPr eaLnBrk="1" hangingPunct="1">
              <a:lnSpc>
                <a:spcPct val="80000"/>
              </a:lnSpc>
            </a:pPr>
            <a:endParaRPr lang="en-GB" altLang="en-US" sz="2000" dirty="0">
              <a:latin typeface="Comic Sans MS" panose="030F0702030302020204" pitchFamily="66" charset="0"/>
            </a:endParaRPr>
          </a:p>
          <a:p>
            <a:pPr marL="109537" indent="0" eaLnBrk="1" hangingPunct="1">
              <a:lnSpc>
                <a:spcPct val="80000"/>
              </a:lnSpc>
              <a:buNone/>
            </a:pPr>
            <a:r>
              <a:rPr lang="en-GB" sz="1800" dirty="0">
                <a:latin typeface="Comic Sans MS" panose="030F0702030302020204" pitchFamily="66" charset="0"/>
              </a:rPr>
              <a:t>The development of children’s spoken language underpins all seven areas of learning and development. Children’s back-and-forth interactions from an early age form the foundations for language and cognitive development. </a:t>
            </a:r>
          </a:p>
          <a:p>
            <a:pPr marL="109537" indent="0" eaLnBrk="1" hangingPunct="1">
              <a:lnSpc>
                <a:spcPct val="80000"/>
              </a:lnSpc>
              <a:buNone/>
            </a:pPr>
            <a:endParaRPr lang="en-GB" sz="1800" dirty="0">
              <a:latin typeface="Comic Sans MS" panose="030F0702030302020204" pitchFamily="66" charset="0"/>
            </a:endParaRPr>
          </a:p>
          <a:p>
            <a:pPr eaLnBrk="1" hangingPunct="1">
              <a:lnSpc>
                <a:spcPct val="80000"/>
              </a:lnSpc>
              <a:buFont typeface="Arial" panose="020B0604020202020204" pitchFamily="34" charset="0"/>
              <a:buChar char="•"/>
            </a:pPr>
            <a:r>
              <a:rPr lang="en-GB" sz="1800" dirty="0">
                <a:latin typeface="Comic Sans MS" panose="030F0702030302020204" pitchFamily="66" charset="0"/>
              </a:rPr>
              <a:t>By commenting on what children are interested in or doing, and echoing back what they say with new vocabulary added, staff will build children's language effectively. </a:t>
            </a:r>
          </a:p>
          <a:p>
            <a:pPr eaLnBrk="1" hangingPunct="1">
              <a:lnSpc>
                <a:spcPct val="80000"/>
              </a:lnSpc>
              <a:buFont typeface="Arial" panose="020B0604020202020204" pitchFamily="34" charset="0"/>
              <a:buChar char="•"/>
            </a:pPr>
            <a:r>
              <a:rPr lang="en-GB" sz="1800" dirty="0">
                <a:latin typeface="Comic Sans MS" panose="030F0702030302020204" pitchFamily="66" charset="0"/>
              </a:rPr>
              <a:t>Staff will read frequently to children, and engage them actively in stories, non-fiction, rhymes and poems, and then provide them with extensive opportunities to use and embed new words in a range of contexts. This  will give children the opportunity to thrive. </a:t>
            </a:r>
          </a:p>
          <a:p>
            <a:pPr eaLnBrk="1" hangingPunct="1">
              <a:lnSpc>
                <a:spcPct val="80000"/>
              </a:lnSpc>
              <a:buFont typeface="Arial" panose="020B0604020202020204" pitchFamily="34" charset="0"/>
              <a:buChar char="•"/>
            </a:pPr>
            <a:r>
              <a:rPr lang="en-GB" sz="1800" dirty="0">
                <a:latin typeface="Comic Sans MS" panose="030F0702030302020204" pitchFamily="66" charset="0"/>
              </a:rPr>
              <a:t>Through conversation, story-telling and role play, the children will become comfortable using a rich range of vocabulary and language structures</a:t>
            </a:r>
            <a:endParaRPr lang="en-GB" altLang="en-US" sz="1800" dirty="0">
              <a:latin typeface="Comic Sans MS" panose="030F0702030302020204" pitchFamily="66" charset="0"/>
            </a:endParaRPr>
          </a:p>
        </p:txBody>
      </p:sp>
      <p:sp>
        <p:nvSpPr>
          <p:cNvPr id="11266" name="Rectangle 2"/>
          <p:cNvSpPr>
            <a:spLocks noGrp="1" noChangeArrowheads="1"/>
          </p:cNvSpPr>
          <p:nvPr>
            <p:ph type="title"/>
          </p:nvPr>
        </p:nvSpPr>
        <p:spPr>
          <a:xfrm>
            <a:off x="971550" y="404813"/>
            <a:ext cx="7772400" cy="1143000"/>
          </a:xfrm>
        </p:spPr>
        <p:txBody>
          <a:bodyPr/>
          <a:lstStyle/>
          <a:p>
            <a:pPr eaLnBrk="1" fontAlgn="auto" hangingPunct="1">
              <a:spcAft>
                <a:spcPts val="0"/>
              </a:spcAft>
              <a:defRPr/>
            </a:pPr>
            <a:r>
              <a:rPr lang="en-GB" sz="3600" dirty="0">
                <a:latin typeface="Tempus Sans ITC" pitchFamily="82" charset="0"/>
              </a:rPr>
              <a:t>	</a:t>
            </a:r>
            <a:r>
              <a:rPr lang="en-GB" sz="3600" dirty="0">
                <a:latin typeface="Comic Sans MS" pitchFamily="66" charset="0"/>
              </a:rPr>
              <a:t>Communication and Language </a:t>
            </a:r>
          </a:p>
        </p:txBody>
      </p:sp>
      <p:pic>
        <p:nvPicPr>
          <p:cNvPr id="19460" name="Picture 5" descr="j02836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5075" y="5281902"/>
            <a:ext cx="1063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j028366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200" y="260350"/>
            <a:ext cx="9937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206711"/>
            <a:ext cx="11509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4" descr="\\eps-dc-01\staff$\Teaching Staff\Caroline Bance\My Pictures\2011-09-07\2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5295902"/>
            <a:ext cx="1741275" cy="130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ps-dc-01\staff$\Teaching Staff\Caroline Bance\My Pictures\2011-09-07\233.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84200" y="5297466"/>
            <a:ext cx="1028202" cy="137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11163" y="1390650"/>
            <a:ext cx="8229600" cy="4525963"/>
          </a:xfrm>
        </p:spPr>
        <p:txBody>
          <a:bodyPr/>
          <a:lstStyle/>
          <a:p>
            <a:pPr eaLnBrk="1" hangingPunct="1">
              <a:lnSpc>
                <a:spcPct val="90000"/>
              </a:lnSpc>
            </a:pPr>
            <a:r>
              <a:rPr lang="en-GB" sz="1800" dirty="0">
                <a:latin typeface="Comic Sans MS" panose="030F0702030302020204" pitchFamily="66" charset="0"/>
              </a:rPr>
              <a:t>Physical activity is vital in children’s all-round development, enabling them to pursue happy, healthy and active lives. </a:t>
            </a:r>
          </a:p>
          <a:p>
            <a:pPr eaLnBrk="1" hangingPunct="1">
              <a:lnSpc>
                <a:spcPct val="90000"/>
              </a:lnSpc>
            </a:pPr>
            <a:endParaRPr lang="en-GB" sz="1800" dirty="0">
              <a:latin typeface="Comic Sans MS" panose="030F0702030302020204" pitchFamily="66" charset="0"/>
            </a:endParaRPr>
          </a:p>
          <a:p>
            <a:pPr eaLnBrk="1" hangingPunct="1">
              <a:lnSpc>
                <a:spcPct val="90000"/>
              </a:lnSpc>
              <a:buFont typeface="Wingdings" panose="05000000000000000000" pitchFamily="2" charset="2"/>
              <a:buChar char="§"/>
            </a:pPr>
            <a:r>
              <a:rPr lang="en-GB" sz="1800" dirty="0">
                <a:latin typeface="Comic Sans MS" panose="030F0702030302020204" pitchFamily="66" charset="0"/>
              </a:rPr>
              <a:t>By creating games and providing opportunities for play both indoors and outdoors, staff will support children to develop their core strength, stability, balance, spatial awareness, co-ordination and agility. </a:t>
            </a:r>
          </a:p>
          <a:p>
            <a:pPr eaLnBrk="1" hangingPunct="1">
              <a:lnSpc>
                <a:spcPct val="90000"/>
              </a:lnSpc>
              <a:buFont typeface="Wingdings" panose="05000000000000000000" pitchFamily="2" charset="2"/>
              <a:buChar char="§"/>
            </a:pPr>
            <a:r>
              <a:rPr lang="en-GB" sz="1800" dirty="0">
                <a:latin typeface="Comic Sans MS" panose="030F0702030302020204" pitchFamily="66" charset="0"/>
              </a:rPr>
              <a:t>Gross motor skills provide the foundation for developing healthy bodies and social and emotional well-being.</a:t>
            </a:r>
          </a:p>
          <a:p>
            <a:pPr eaLnBrk="1" hangingPunct="1">
              <a:lnSpc>
                <a:spcPct val="90000"/>
              </a:lnSpc>
              <a:buFont typeface="Wingdings" panose="05000000000000000000" pitchFamily="2" charset="2"/>
              <a:buChar char="§"/>
            </a:pPr>
            <a:r>
              <a:rPr lang="en-GB" sz="1800" dirty="0">
                <a:latin typeface="Comic Sans MS" panose="030F0702030302020204" pitchFamily="66" charset="0"/>
              </a:rPr>
              <a:t> Fine motor control and precision helps with hand-eye co-ordination which is later linked to early literacy. </a:t>
            </a:r>
          </a:p>
        </p:txBody>
      </p:sp>
      <p:sp>
        <p:nvSpPr>
          <p:cNvPr id="34818" name="Rectangle 2"/>
          <p:cNvSpPr>
            <a:spLocks noGrp="1" noChangeArrowheads="1"/>
          </p:cNvSpPr>
          <p:nvPr>
            <p:ph type="title"/>
          </p:nvPr>
        </p:nvSpPr>
        <p:spPr/>
        <p:txBody>
          <a:bodyPr/>
          <a:lstStyle/>
          <a:p>
            <a:pPr algn="ctr" eaLnBrk="1" fontAlgn="auto" hangingPunct="1">
              <a:spcAft>
                <a:spcPts val="0"/>
              </a:spcAft>
              <a:defRPr/>
            </a:pPr>
            <a:r>
              <a:rPr lang="en-GB" dirty="0">
                <a:latin typeface="Comic Sans MS" pitchFamily="66" charset="0"/>
              </a:rPr>
              <a:t>Physical Development</a:t>
            </a:r>
          </a:p>
        </p:txBody>
      </p:sp>
      <p:pic>
        <p:nvPicPr>
          <p:cNvPr id="21508" name="Picture 4" descr="j02836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38150"/>
            <a:ext cx="1085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j02836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95275"/>
            <a:ext cx="8223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eps-dc-01\staff$\Teaching Staff\Caroline Bance\My Pictures\2011-10-09\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652963"/>
            <a:ext cx="280828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44206"/>
          </a:xfrm>
        </p:spPr>
        <p:txBody>
          <a:bodyPr/>
          <a:lstStyle/>
          <a:p>
            <a:pPr marL="109537" indent="0" eaLnBrk="1" hangingPunct="1">
              <a:spcBef>
                <a:spcPts val="1200"/>
              </a:spcBef>
              <a:buNone/>
              <a:defRPr/>
            </a:pPr>
            <a:r>
              <a:rPr lang="en-GB" sz="1800" dirty="0">
                <a:latin typeface="Comic Sans MS" panose="030F0702030302020204" pitchFamily="66" charset="0"/>
              </a:rPr>
              <a:t>It is crucial for children to develop a life-long love of reading.</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 Reading consists of two dimensions: language comprehension and word reading. </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Language comprehension (necessary for both reading and writing) starts from birth. It only develops when adults talk with children about the world around them and the books (stories and non-fiction) they read with them, and enjoy rhymes, poems and songs together.</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 Skilled word reading,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lang="en-US" sz="1800" dirty="0">
              <a:latin typeface="Comic Sans MS" pitchFamily="66" charset="0"/>
              <a:ea typeface="MS PGothic" pitchFamily="34" charset="-128"/>
              <a:sym typeface="Marker Felt" charset="0"/>
            </a:endParaRPr>
          </a:p>
        </p:txBody>
      </p:sp>
      <p:sp>
        <p:nvSpPr>
          <p:cNvPr id="3" name="Title 2"/>
          <p:cNvSpPr>
            <a:spLocks noGrp="1"/>
          </p:cNvSpPr>
          <p:nvPr>
            <p:ph type="title"/>
          </p:nvPr>
        </p:nvSpPr>
        <p:spPr/>
        <p:txBody>
          <a:bodyPr/>
          <a:lstStyle/>
          <a:p>
            <a:pPr eaLnBrk="1" hangingPunct="1">
              <a:defRPr/>
            </a:pPr>
            <a:r>
              <a:rPr lang="en-US" sz="4400" dirty="0">
                <a:latin typeface="Comic Sans MS" panose="030F0702030302020204" pitchFamily="66" charset="0"/>
                <a:cs typeface="Marker Felt" charset="0"/>
                <a:sym typeface="Marker Felt" charset="0"/>
              </a:rPr>
              <a:t>Literacy</a:t>
            </a:r>
            <a:endParaRPr lang="en-GB" dirty="0">
              <a:latin typeface="Comic Sans MS" panose="030F0702030302020204" pitchFamily="66" charset="0"/>
            </a:endParaRPr>
          </a:p>
        </p:txBody>
      </p:sp>
      <p:pic>
        <p:nvPicPr>
          <p:cNvPr id="23556" name="Picture 2" descr="\\eps-dc-01\staff$\Teaching Staff\Caroline Bance\My Pictures\2011-09-07\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98" y="5312983"/>
            <a:ext cx="1912274"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eps-dc-01\staff$\Teaching Staff\Caroline Bance\My Pictures\2011-09-07\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198925"/>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68313" y="1627510"/>
            <a:ext cx="7620000" cy="4546600"/>
          </a:xfrm>
        </p:spPr>
        <p:txBody>
          <a:bodyPr/>
          <a:lstStyle/>
          <a:p>
            <a:pPr eaLnBrk="1" hangingPunct="1">
              <a:defRPr/>
            </a:pPr>
            <a:r>
              <a:rPr lang="en-GB" sz="1600" dirty="0">
                <a:latin typeface="Comic Sans MS" panose="030F0702030302020204" pitchFamily="66" charset="0"/>
              </a:rPr>
              <a:t>Children should be able to count confidently, develop a deep understanding of the numbers to 10, the relationships between them and the patterns within those numbers. </a:t>
            </a:r>
          </a:p>
          <a:p>
            <a:pPr eaLnBrk="1" hangingPunct="1">
              <a:defRPr/>
            </a:pPr>
            <a:r>
              <a:rPr lang="en-GB" sz="1600" dirty="0">
                <a:latin typeface="Comic Sans MS" panose="030F0702030302020204" pitchFamily="66" charset="0"/>
              </a:rPr>
              <a:t>Children will develop a secure base of knowledge and vocabulary from which mastery of mathematics is built. </a:t>
            </a:r>
          </a:p>
          <a:p>
            <a:pPr eaLnBrk="1" hangingPunct="1">
              <a:buFont typeface="Arial" panose="020B0604020202020204" pitchFamily="34" charset="0"/>
              <a:buChar char="•"/>
              <a:defRPr/>
            </a:pPr>
            <a:r>
              <a:rPr lang="en-GB" sz="1600" dirty="0">
                <a:latin typeface="Comic Sans MS" panose="030F0702030302020204" pitchFamily="66" charset="0"/>
              </a:rPr>
              <a:t>Children will develop their spatial reasoning skills across all areas of mathematics including shape, space and measures. </a:t>
            </a:r>
          </a:p>
          <a:p>
            <a:pPr eaLnBrk="1" hangingPunct="1">
              <a:buFont typeface="Arial" panose="020B0604020202020204" pitchFamily="34" charset="0"/>
              <a:buChar char="•"/>
              <a:defRPr/>
            </a:pPr>
            <a:r>
              <a:rPr lang="en-GB" sz="1600" dirty="0">
                <a:latin typeface="Comic Sans MS" panose="030F0702030302020204" pitchFamily="66" charset="0"/>
              </a:rPr>
              <a:t>It is important that children develop positive attitudes and interests in mathematics, look for patterns and relationships, spot connections, ‘have a go’, talk to adults and peers about what they notice and not be afraid to make mistakes</a:t>
            </a:r>
            <a:r>
              <a:rPr lang="en-GB" sz="1600" dirty="0"/>
              <a:t>. </a:t>
            </a:r>
            <a:endParaRPr lang="en-GB" sz="1600" dirty="0">
              <a:latin typeface="Comic Sans MS" pitchFamily="66" charset="0"/>
            </a:endParaRPr>
          </a:p>
          <a:p>
            <a:pPr eaLnBrk="1" hangingPunct="1">
              <a:defRPr/>
            </a:pPr>
            <a:endParaRPr lang="en-GB" sz="2400" dirty="0">
              <a:latin typeface="Tempus Sans ITC" pitchFamily="82" charset="0"/>
            </a:endParaRPr>
          </a:p>
        </p:txBody>
      </p:sp>
      <p:sp>
        <p:nvSpPr>
          <p:cNvPr id="17410" name="Rectangle 2"/>
          <p:cNvSpPr>
            <a:spLocks noGrp="1" noChangeArrowheads="1"/>
          </p:cNvSpPr>
          <p:nvPr>
            <p:ph type="title"/>
          </p:nvPr>
        </p:nvSpPr>
        <p:spPr/>
        <p:txBody>
          <a:bodyPr/>
          <a:lstStyle/>
          <a:p>
            <a:pPr eaLnBrk="1" fontAlgn="auto" hangingPunct="1">
              <a:spcAft>
                <a:spcPts val="0"/>
              </a:spcAft>
              <a:defRPr/>
            </a:pPr>
            <a:r>
              <a:rPr lang="en-GB" dirty="0">
                <a:latin typeface="Comic Sans MS" pitchFamily="66" charset="0"/>
              </a:rPr>
              <a:t>Maths</a:t>
            </a:r>
          </a:p>
        </p:txBody>
      </p:sp>
      <p:pic>
        <p:nvPicPr>
          <p:cNvPr id="24580" name="Picture 4" descr="j02836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5301208"/>
            <a:ext cx="119856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260" y="64765"/>
            <a:ext cx="934418" cy="156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3181</TotalTime>
  <Words>2397</Words>
  <Application>Microsoft Office PowerPoint</Application>
  <PresentationFormat>On-screen Show (4:3)</PresentationFormat>
  <Paragraphs>171</Paragraphs>
  <Slides>21</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MS PGothic</vt:lpstr>
      <vt:lpstr>Arial</vt:lpstr>
      <vt:lpstr>Comic Sans MS</vt:lpstr>
      <vt:lpstr>Lucida Handwriting</vt:lpstr>
      <vt:lpstr>Lucida Sans Unicode</vt:lpstr>
      <vt:lpstr>Marker Felt</vt:lpstr>
      <vt:lpstr>Roboto</vt:lpstr>
      <vt:lpstr>Tempus Sans ITC</vt:lpstr>
      <vt:lpstr>Times New Roman</vt:lpstr>
      <vt:lpstr>Verdana</vt:lpstr>
      <vt:lpstr>Wingdings</vt:lpstr>
      <vt:lpstr>Wingdings 2</vt:lpstr>
      <vt:lpstr>Wingdings 3</vt:lpstr>
      <vt:lpstr>ヒラギノ明朝 ProN W3</vt:lpstr>
      <vt:lpstr>Concourse</vt:lpstr>
      <vt:lpstr> Reception Induction Meeting  2024</vt:lpstr>
      <vt:lpstr>Staff</vt:lpstr>
      <vt:lpstr>       </vt:lpstr>
      <vt:lpstr>PowerPoint Presentation</vt:lpstr>
      <vt:lpstr>Personal, Social and Emotional Development</vt:lpstr>
      <vt:lpstr> Communication and Language </vt:lpstr>
      <vt:lpstr>Physical Development</vt:lpstr>
      <vt:lpstr>Literacy</vt:lpstr>
      <vt:lpstr>Maths</vt:lpstr>
      <vt:lpstr>Understanding the World</vt:lpstr>
      <vt:lpstr>Expressive Arts and Design</vt:lpstr>
      <vt:lpstr>Assessment, progress and reporting</vt:lpstr>
      <vt:lpstr>PowerPoint Presentation</vt:lpstr>
      <vt:lpstr>A typical day… </vt:lpstr>
      <vt:lpstr>Induction into school</vt:lpstr>
      <vt:lpstr>What can you do to help your child’s learning when they begin school?</vt:lpstr>
      <vt:lpstr>Little Wandle Phonics</vt:lpstr>
      <vt:lpstr>Uniform</vt:lpstr>
      <vt:lpstr>The First Few Days ...</vt:lpstr>
      <vt:lpstr>Other matters…</vt:lpstr>
      <vt:lpstr>Thank you</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Anna Hawkins</cp:lastModifiedBy>
  <cp:revision>285</cp:revision>
  <cp:lastPrinted>2023-06-08T15:06:23Z</cp:lastPrinted>
  <dcterms:created xsi:type="dcterms:W3CDTF">2005-06-06T15:11:20Z</dcterms:created>
  <dcterms:modified xsi:type="dcterms:W3CDTF">2024-06-12T12:19:14Z</dcterms:modified>
</cp:coreProperties>
</file>