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6" r:id="rId4"/>
  </p:sldMasterIdLst>
  <p:notesMasterIdLst>
    <p:notesMasterId r:id="rId13"/>
  </p:notesMasterIdLst>
  <p:sldIdLst>
    <p:sldId id="256" r:id="rId5"/>
    <p:sldId id="257" r:id="rId6"/>
    <p:sldId id="263" r:id="rId7"/>
    <p:sldId id="264" r:id="rId8"/>
    <p:sldId id="258" r:id="rId9"/>
    <p:sldId id="259"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6BFF"/>
    <a:srgbClr val="A04787"/>
    <a:srgbClr val="FAFFA9"/>
    <a:srgbClr val="FFD6D0"/>
    <a:srgbClr val="8A82A0"/>
    <a:srgbClr val="A98FEA"/>
    <a:srgbClr val="FFE577"/>
    <a:srgbClr val="FEF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14642-C81C-395D-FC22-47F4FCA3DEB4}" v="87" dt="2024-11-14T16:53:45.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4A09D-58F9-5E45-899E-94FD96656D46}"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92D7B-B574-2949-8D16-4FBF41C8D28D}" type="slidenum">
              <a:rPr lang="en-US" smtClean="0"/>
              <a:t>‹#›</a:t>
            </a:fld>
            <a:endParaRPr lang="en-US"/>
          </a:p>
        </p:txBody>
      </p:sp>
    </p:spTree>
    <p:extLst>
      <p:ext uri="{BB962C8B-B14F-4D97-AF65-F5344CB8AC3E}">
        <p14:creationId xmlns:p14="http://schemas.microsoft.com/office/powerpoint/2010/main" val="218566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7DE6118-2437-4B30-8E3C-4D2BE6020583}" type="datetimeFigureOut">
              <a:rPr lang="en-US" smtClean="0"/>
              <a:pPr/>
              <a:t>11/15/2024</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9E57DC2-970A-4B3E-BB1C-7A09969E49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7DE6118-2437-4B30-8E3C-4D2BE6020583}" type="datetimeFigureOut">
              <a:rPr lang="en-US" smtClean="0"/>
              <a:pPr/>
              <a:t>11/15/2024</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69E57DC2-970A-4B3E-BB1C-7A09969E49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7DE6118-2437-4B30-8E3C-4D2BE6020583}" type="datetimeFigureOut">
              <a:rPr lang="en-US" smtClean="0"/>
              <a:pPr/>
              <a:t>11/15/2024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9E57DC2-970A-4B3E-BB1C-7A09969E49DF}"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7DE6118-2437-4B30-8E3C-4D2BE6020583}" type="datetimeFigureOut">
              <a:rPr lang="en-US" smtClean="0"/>
              <a:pPr/>
              <a:t>11/15/2024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9E57DC2-970A-4B3E-BB1C-7A09969E49DF}"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7DE6118-2437-4B30-8E3C-4D2BE6020583}" type="datetimeFigureOut">
              <a:rPr lang="en-US" smtClean="0"/>
              <a:pPr/>
              <a:t>11/15/2024</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9E57DC2-970A-4B3E-BB1C-7A09969E49DF}" type="slidenum">
              <a:rPr lang="en-US" smtClean="0"/>
              <a:pPr/>
              <a:t>‹#›</a:t>
            </a:fld>
            <a:endParaRPr lang="en-US"/>
          </a:p>
        </p:txBody>
      </p:sp>
    </p:spTree>
    <p:extLst>
      <p:ext uri="{BB962C8B-B14F-4D97-AF65-F5344CB8AC3E}">
        <p14:creationId xmlns:p14="http://schemas.microsoft.com/office/powerpoint/2010/main" val="207473208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n.wiktionary.org/wiki/File:Common_kingfisher,_Tenn%C5%8Dji_Park,_Osaka,_December_2015_III.jpg"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tionary.org/wiki/File:Common_kingfisher,_Tenn%C5%8Dji_Park,_Osaka,_December_2015_III.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tionary.org/wiki/File:Common_kingfisher,_Tenn%C5%8Dji_Park,_Osaka,_December_2015_III.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office@springfields-first.staffs.sch.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2309368"/>
          </a:xfrm>
        </p:spPr>
        <p:txBody>
          <a:bodyPr>
            <a:normAutofit/>
          </a:bodyPr>
          <a:lstStyle/>
          <a:p>
            <a:r>
              <a:rPr lang="en-GB" sz="4800" dirty="0"/>
              <a:t>Welcome to the expectation meeting for kingfishers Class </a:t>
            </a:r>
          </a:p>
        </p:txBody>
      </p:sp>
      <p:sp>
        <p:nvSpPr>
          <p:cNvPr id="3" name="Subtitle 2"/>
          <p:cNvSpPr>
            <a:spLocks noGrp="1"/>
          </p:cNvSpPr>
          <p:nvPr>
            <p:ph type="subTitle" idx="1"/>
          </p:nvPr>
        </p:nvSpPr>
        <p:spPr>
          <a:xfrm>
            <a:off x="1562100" y="4682062"/>
            <a:ext cx="9070848" cy="723656"/>
          </a:xfrm>
        </p:spPr>
        <p:txBody>
          <a:bodyPr vert="horz" lIns="91440" tIns="45720" rIns="91440" bIns="45720" rtlCol="0" anchor="t">
            <a:normAutofit fontScale="92500" lnSpcReduction="10000"/>
          </a:bodyPr>
          <a:lstStyle/>
          <a:p>
            <a:r>
              <a:rPr lang="en-GB" dirty="0"/>
              <a:t>The teachers in Badgers Class are </a:t>
            </a:r>
            <a:r>
              <a:rPr lang="en-GB" b="1" dirty="0"/>
              <a:t>Mrs. Brett and Mrs Scott</a:t>
            </a:r>
          </a:p>
          <a:p>
            <a:r>
              <a:rPr lang="en-GB" dirty="0"/>
              <a:t>Teaching assistants providing support/ interventions: Mrs Gilpin, Mrs Edwards, Mrs McKnight, Mrs Whittingham &amp; Mrs Barber</a:t>
            </a:r>
          </a:p>
          <a:p>
            <a:endParaRPr lang="en-GB" dirty="0"/>
          </a:p>
        </p:txBody>
      </p:sp>
      <p:pic>
        <p:nvPicPr>
          <p:cNvPr id="4" name="Picture 3" descr="A bird on a branch&#10;&#10;Description automatically generated">
            <a:extLst>
              <a:ext uri="{FF2B5EF4-FFF2-40B4-BE49-F238E27FC236}">
                <a16:creationId xmlns:a16="http://schemas.microsoft.com/office/drawing/2014/main" id="{D2B4B069-FBE0-944B-D107-8A157B9705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51121" y="534268"/>
            <a:ext cx="1971040" cy="1435752"/>
          </a:xfrm>
          <a:prstGeom prst="rect">
            <a:avLst/>
          </a:prstGeom>
        </p:spPr>
      </p:pic>
    </p:spTree>
    <p:extLst>
      <p:ext uri="{BB962C8B-B14F-4D97-AF65-F5344CB8AC3E}">
        <p14:creationId xmlns:p14="http://schemas.microsoft.com/office/powerpoint/2010/main" val="413010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We expect the children at Springfields First School  -</a:t>
            </a:r>
          </a:p>
        </p:txBody>
      </p:sp>
      <p:sp>
        <p:nvSpPr>
          <p:cNvPr id="3" name="Content Placeholder 2"/>
          <p:cNvSpPr>
            <a:spLocks noGrp="1"/>
          </p:cNvSpPr>
          <p:nvPr>
            <p:ph idx="1"/>
          </p:nvPr>
        </p:nvSpPr>
        <p:spPr>
          <a:xfrm>
            <a:off x="1252331" y="1875182"/>
            <a:ext cx="9601200" cy="3581400"/>
          </a:xfrm>
        </p:spPr>
        <p:txBody>
          <a:bodyPr>
            <a:normAutofit/>
          </a:bodyPr>
          <a:lstStyle/>
          <a:p>
            <a:pPr marL="0" indent="0">
              <a:buNone/>
            </a:pPr>
            <a:endParaRPr lang="en-GB" dirty="0"/>
          </a:p>
          <a:p>
            <a:r>
              <a:rPr lang="en-GB" dirty="0"/>
              <a:t>To be respectful and tolerant towards each other</a:t>
            </a:r>
          </a:p>
          <a:p>
            <a:r>
              <a:rPr lang="en-GB" dirty="0"/>
              <a:t>To respect all the adults within school</a:t>
            </a:r>
          </a:p>
          <a:p>
            <a:r>
              <a:rPr lang="en-GB" dirty="0"/>
              <a:t>To behave sensibly</a:t>
            </a:r>
          </a:p>
          <a:p>
            <a:r>
              <a:rPr lang="en-GB" dirty="0"/>
              <a:t>To follow the school rules- </a:t>
            </a:r>
            <a:r>
              <a:rPr lang="en-GB" b="1" dirty="0"/>
              <a:t>Be ready, Stay safe, Show respect</a:t>
            </a:r>
          </a:p>
          <a:p>
            <a:r>
              <a:rPr lang="en-GB" dirty="0"/>
              <a:t>To display good manners</a:t>
            </a:r>
          </a:p>
          <a:p>
            <a:r>
              <a:rPr lang="en-GB" dirty="0"/>
              <a:t>To come to school dressed appropriately and with any equipment they may need.</a:t>
            </a:r>
          </a:p>
          <a:p>
            <a:endParaRPr lang="en-GB" dirty="0"/>
          </a:p>
          <a:p>
            <a:endParaRPr lang="en-GB" dirty="0"/>
          </a:p>
        </p:txBody>
      </p:sp>
      <p:pic>
        <p:nvPicPr>
          <p:cNvPr id="4" name="Picture 3" descr="A bird on a branch&#10;&#10;Description automatically generated">
            <a:extLst>
              <a:ext uri="{FF2B5EF4-FFF2-40B4-BE49-F238E27FC236}">
                <a16:creationId xmlns:a16="http://schemas.microsoft.com/office/drawing/2014/main" id="{BB943744-C37C-300F-1D1A-60305B94A5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59271" y="642594"/>
            <a:ext cx="1421529" cy="1035475"/>
          </a:xfrm>
          <a:prstGeom prst="rect">
            <a:avLst/>
          </a:prstGeom>
        </p:spPr>
      </p:pic>
    </p:spTree>
    <p:extLst>
      <p:ext uri="{BB962C8B-B14F-4D97-AF65-F5344CB8AC3E}">
        <p14:creationId xmlns:p14="http://schemas.microsoft.com/office/powerpoint/2010/main" val="265016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a:t>Rewards and sanctions</a:t>
            </a:r>
            <a:br>
              <a:rPr lang="en-GB"/>
            </a:br>
            <a:r>
              <a:rPr lang="en-GB" sz="3100"/>
              <a:t>We have high expectations of </a:t>
            </a:r>
            <a:r>
              <a:rPr lang="en-GB" sz="2800"/>
              <a:t>behaviour at Springfields First School.  The behaviour of the children is excellent.</a:t>
            </a:r>
            <a:endParaRPr lang="en-GB"/>
          </a:p>
        </p:txBody>
      </p:sp>
      <p:sp>
        <p:nvSpPr>
          <p:cNvPr id="3" name="Content Placeholder 2"/>
          <p:cNvSpPr>
            <a:spLocks noGrp="1"/>
          </p:cNvSpPr>
          <p:nvPr>
            <p:ph idx="1"/>
          </p:nvPr>
        </p:nvSpPr>
        <p:spPr/>
        <p:txBody>
          <a:bodyPr vert="horz" lIns="91440" tIns="45720" rIns="91440" bIns="45720" rtlCol="0" anchor="t">
            <a:normAutofit/>
          </a:bodyPr>
          <a:lstStyle/>
          <a:p>
            <a:r>
              <a:rPr lang="en-GB" sz="1600" dirty="0"/>
              <a:t>At Springfields, we reward good behaviour, hard work, effort and attainment with stickers, team points and certificates. </a:t>
            </a:r>
          </a:p>
          <a:p>
            <a:endParaRPr lang="en-GB" sz="1600" dirty="0"/>
          </a:p>
          <a:p>
            <a:r>
              <a:rPr lang="en-GB" sz="1600" dirty="0"/>
              <a:t>We work on a ‘3 chance’ system- remind, warn, last chance- time out consequence. </a:t>
            </a:r>
          </a:p>
          <a:p>
            <a:r>
              <a:rPr lang="en-GB" sz="1600" dirty="0"/>
              <a:t>Children are always given space to process their actions and have time to talk about what and why they have gone wrong. We talk about making the right/ wrong choices and that all our actions have consequences with positive or negative outcomes.  </a:t>
            </a:r>
          </a:p>
          <a:p>
            <a:r>
              <a:rPr lang="en-GB" sz="1600" dirty="0"/>
              <a:t>Recognition Board- instilling sense of team spirit and striving towards a shared goal. Aim is to get everyone on the recognition board so that the class team can celebrate with cheers, claps and stickers etc.</a:t>
            </a:r>
          </a:p>
          <a:p>
            <a:r>
              <a:rPr lang="en-GB" sz="1600" dirty="0"/>
              <a:t>Raffle tickets, team points, smiley faces, pink ticks, stickers, certificates etc….</a:t>
            </a:r>
          </a:p>
          <a:p>
            <a:endParaRPr lang="en-GB" sz="1600" dirty="0"/>
          </a:p>
        </p:txBody>
      </p:sp>
    </p:spTree>
    <p:extLst>
      <p:ext uri="{BB962C8B-B14F-4D97-AF65-F5344CB8AC3E}">
        <p14:creationId xmlns:p14="http://schemas.microsoft.com/office/powerpoint/2010/main" val="176991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EB43B0-94EF-8891-A5C4-2D202240FD1D}"/>
              </a:ext>
            </a:extLst>
          </p:cNvPr>
          <p:cNvPicPr>
            <a:picLocks noChangeAspect="1"/>
          </p:cNvPicPr>
          <p:nvPr/>
        </p:nvPicPr>
        <p:blipFill>
          <a:blip r:embed="rId2"/>
          <a:srcRect l="25691" t="12936" r="26276" b="25436"/>
          <a:stretch/>
        </p:blipFill>
        <p:spPr>
          <a:xfrm>
            <a:off x="1245141" y="622571"/>
            <a:ext cx="9727659" cy="5762104"/>
          </a:xfrm>
          <a:prstGeom prst="rect">
            <a:avLst/>
          </a:prstGeom>
        </p:spPr>
      </p:pic>
    </p:spTree>
    <p:extLst>
      <p:ext uri="{BB962C8B-B14F-4D97-AF65-F5344CB8AC3E}">
        <p14:creationId xmlns:p14="http://schemas.microsoft.com/office/powerpoint/2010/main" val="275056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a:t>Curriculum</a:t>
            </a:r>
            <a:br>
              <a:rPr lang="en-GB"/>
            </a:br>
            <a:r>
              <a:rPr lang="en-GB" sz="2200"/>
              <a:t>At Springfields First School, we believe that learning should be fun, purposeful and challenging. Through our creative curriculum we aim to equip each child with the skills that they need for lifelong learning.</a:t>
            </a:r>
          </a:p>
        </p:txBody>
      </p:sp>
      <p:sp>
        <p:nvSpPr>
          <p:cNvPr id="5" name="Rectangle 1"/>
          <p:cNvSpPr>
            <a:spLocks noChangeArrowheads="1"/>
          </p:cNvSpPr>
          <p:nvPr/>
        </p:nvSpPr>
        <p:spPr bwMode="auto">
          <a:xfrm>
            <a:off x="-7291091" y="-296481"/>
            <a:ext cx="269668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rPr>
              <a:t>Curriculum Overview – Long Term Plan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rPr>
              <a:t>Year Two 2016-2017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0962933"/>
              </p:ext>
            </p:extLst>
          </p:nvPr>
        </p:nvGraphicFramePr>
        <p:xfrm>
          <a:off x="1066802" y="2421490"/>
          <a:ext cx="10058398" cy="283631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20000"/>
                    </a:ext>
                  </a:extLst>
                </a:gridCol>
                <a:gridCol w="2873828">
                  <a:extLst>
                    <a:ext uri="{9D8B030D-6E8A-4147-A177-3AD203B41FA5}">
                      <a16:colId xmlns:a16="http://schemas.microsoft.com/office/drawing/2014/main" val="20001"/>
                    </a:ext>
                  </a:extLst>
                </a:gridCol>
                <a:gridCol w="2873828">
                  <a:extLst>
                    <a:ext uri="{9D8B030D-6E8A-4147-A177-3AD203B41FA5}">
                      <a16:colId xmlns:a16="http://schemas.microsoft.com/office/drawing/2014/main" val="20003"/>
                    </a:ext>
                  </a:extLst>
                </a:gridCol>
                <a:gridCol w="2873828">
                  <a:extLst>
                    <a:ext uri="{9D8B030D-6E8A-4147-A177-3AD203B41FA5}">
                      <a16:colId xmlns:a16="http://schemas.microsoft.com/office/drawing/2014/main" val="20005"/>
                    </a:ext>
                  </a:extLst>
                </a:gridCol>
              </a:tblGrid>
              <a:tr h="531172">
                <a:tc rowSpan="2">
                  <a:txBody>
                    <a:bodyPr/>
                    <a:lstStyle/>
                    <a:p>
                      <a:pPr algn="ctr"/>
                      <a:r>
                        <a:rPr lang="en-US" dirty="0">
                          <a:solidFill>
                            <a:schemeClr val="bg1"/>
                          </a:solidFill>
                        </a:rPr>
                        <a:t>2024-2025</a:t>
                      </a:r>
                    </a:p>
                  </a:txBody>
                  <a:tcPr anchor="ctr">
                    <a:solidFill>
                      <a:schemeClr val="accent2"/>
                    </a:solidFill>
                  </a:tcPr>
                </a:tc>
                <a:tc>
                  <a:txBody>
                    <a:bodyPr/>
                    <a:lstStyle/>
                    <a:p>
                      <a:pPr algn="ctr"/>
                      <a:r>
                        <a:rPr lang="en-US">
                          <a:solidFill>
                            <a:schemeClr val="bg1"/>
                          </a:solidFill>
                        </a:rPr>
                        <a:t>Autumn </a:t>
                      </a:r>
                    </a:p>
                  </a:txBody>
                  <a:tcPr/>
                </a:tc>
                <a:tc>
                  <a:txBody>
                    <a:bodyPr/>
                    <a:lstStyle/>
                    <a:p>
                      <a:pPr algn="ctr"/>
                      <a:r>
                        <a:rPr lang="en-US">
                          <a:solidFill>
                            <a:schemeClr val="bg1"/>
                          </a:solidFill>
                        </a:rPr>
                        <a:t>Spring</a:t>
                      </a:r>
                    </a:p>
                  </a:txBody>
                  <a:tcPr/>
                </a:tc>
                <a:tc>
                  <a:txBody>
                    <a:bodyPr/>
                    <a:lstStyle/>
                    <a:p>
                      <a:pPr algn="ctr"/>
                      <a:r>
                        <a:rPr lang="en-US">
                          <a:solidFill>
                            <a:schemeClr val="bg1"/>
                          </a:solidFill>
                        </a:rPr>
                        <a:t>Summer</a:t>
                      </a:r>
                    </a:p>
                  </a:txBody>
                  <a:tcPr/>
                </a:tc>
                <a:extLst>
                  <a:ext uri="{0D108BD9-81ED-4DB2-BD59-A6C34878D82A}">
                    <a16:rowId xmlns:a16="http://schemas.microsoft.com/office/drawing/2014/main" val="10000"/>
                  </a:ext>
                </a:extLst>
              </a:tr>
              <a:tr h="2305138">
                <a:tc vMerge="1">
                  <a:txBody>
                    <a:bodyPr/>
                    <a:lstStyle/>
                    <a:p>
                      <a:endParaRPr lang="en-US"/>
                    </a:p>
                  </a:txBody>
                  <a:tcPr>
                    <a:solidFill>
                      <a:schemeClr val="accent2"/>
                    </a:solidFill>
                  </a:tcPr>
                </a:tc>
                <a:tc>
                  <a:txBody>
                    <a:bodyPr/>
                    <a:lstStyle/>
                    <a:p>
                      <a:pPr algn="ctr"/>
                      <a:r>
                        <a:rPr lang="en-US" sz="2000" dirty="0"/>
                        <a:t>The Romans- History focus Part 1</a:t>
                      </a:r>
                    </a:p>
                  </a:txBody>
                  <a:tcPr/>
                </a:tc>
                <a:tc>
                  <a:txBody>
                    <a:bodyPr/>
                    <a:lstStyle/>
                    <a:p>
                      <a:pPr algn="ctr"/>
                      <a:endParaRPr lang="en-US" sz="2000" dirty="0"/>
                    </a:p>
                    <a:p>
                      <a:pPr algn="ctr"/>
                      <a:r>
                        <a:rPr lang="en-US" sz="2000" dirty="0"/>
                        <a:t>The Romans- Geography focus Part 2</a:t>
                      </a:r>
                    </a:p>
                    <a:p>
                      <a:pPr algn="ctr"/>
                      <a:endParaRPr lang="en-US" sz="2000" dirty="0"/>
                    </a:p>
                    <a:p>
                      <a:pPr algn="ctr"/>
                      <a:r>
                        <a:rPr lang="en-US" sz="2000" dirty="0"/>
                        <a:t>Going Green Part 1</a:t>
                      </a:r>
                    </a:p>
                  </a:txBody>
                  <a:tcPr/>
                </a:tc>
                <a:tc>
                  <a:txBody>
                    <a:bodyPr/>
                    <a:lstStyle/>
                    <a:p>
                      <a:pPr algn="ctr"/>
                      <a:endParaRPr lang="en-US" sz="2000" dirty="0"/>
                    </a:p>
                    <a:p>
                      <a:pPr algn="ctr"/>
                      <a:endParaRPr lang="en-US" sz="2000" dirty="0"/>
                    </a:p>
                    <a:p>
                      <a:pPr algn="ctr"/>
                      <a:r>
                        <a:rPr lang="en-US" sz="2000" dirty="0"/>
                        <a:t>Going Green Part 2</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558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GB"/>
          </a:p>
        </p:txBody>
      </p:sp>
      <p:sp>
        <p:nvSpPr>
          <p:cNvPr id="2" name="Title 1"/>
          <p:cNvSpPr>
            <a:spLocks noGrp="1"/>
          </p:cNvSpPr>
          <p:nvPr>
            <p:ph type="title"/>
          </p:nvPr>
        </p:nvSpPr>
        <p:spPr>
          <a:xfrm>
            <a:off x="573409" y="559477"/>
            <a:ext cx="3765200" cy="5709931"/>
          </a:xfrm>
        </p:spPr>
        <p:txBody>
          <a:bodyPr>
            <a:normAutofit/>
          </a:bodyPr>
          <a:lstStyle/>
          <a:p>
            <a:pPr algn="ctr"/>
            <a:r>
              <a:rPr lang="en-GB" sz="3000" dirty="0"/>
              <a:t>Weekly</a:t>
            </a:r>
            <a:br>
              <a:rPr lang="en-GB" sz="3000" dirty="0"/>
            </a:br>
            <a:r>
              <a:rPr lang="en-GB" sz="3000" dirty="0"/>
              <a:t>Homework</a:t>
            </a:r>
            <a:br>
              <a:rPr lang="en-GB" sz="3000" dirty="0"/>
            </a:br>
            <a:endParaRPr lang="en-GB" sz="3000" dirty="0"/>
          </a:p>
        </p:txBody>
      </p:sp>
      <p:sp>
        <p:nvSpPr>
          <p:cNvPr id="3" name="Content Placeholder 2"/>
          <p:cNvSpPr>
            <a:spLocks noGrp="1"/>
          </p:cNvSpPr>
          <p:nvPr>
            <p:ph idx="1"/>
          </p:nvPr>
        </p:nvSpPr>
        <p:spPr>
          <a:xfrm>
            <a:off x="5191760" y="1858945"/>
            <a:ext cx="6765544" cy="4511376"/>
          </a:xfrm>
        </p:spPr>
        <p:txBody>
          <a:bodyPr vert="horz" lIns="91440" tIns="45720" rIns="91440" bIns="45720" rtlCol="0" anchor="t">
            <a:normAutofit fontScale="92500" lnSpcReduction="20000"/>
          </a:bodyPr>
          <a:lstStyle/>
          <a:p>
            <a:pPr marL="0" indent="0" defTabSz="502920">
              <a:spcBef>
                <a:spcPts val="495"/>
              </a:spcBef>
              <a:buNone/>
            </a:pPr>
            <a:r>
              <a:rPr lang="en-GB" sz="1400" b="1" kern="1200" dirty="0">
                <a:solidFill>
                  <a:schemeClr val="tx1"/>
                </a:solidFill>
                <a:latin typeface="+mn-lt"/>
                <a:ea typeface="+mn-ea"/>
                <a:cs typeface="+mn-cs"/>
              </a:rPr>
              <a:t>Reading</a:t>
            </a:r>
            <a:r>
              <a:rPr lang="en-GB" sz="1400" kern="1200" dirty="0">
                <a:solidFill>
                  <a:schemeClr val="tx1"/>
                </a:solidFill>
                <a:latin typeface="+mn-lt"/>
                <a:ea typeface="+mn-ea"/>
                <a:cs typeface="+mn-cs"/>
              </a:rPr>
              <a:t> </a:t>
            </a:r>
            <a:r>
              <a:rPr lang="en-GB" sz="1400" kern="1200" dirty="0">
                <a:solidFill>
                  <a:schemeClr val="tx1"/>
                </a:solidFill>
                <a:latin typeface="Comic Sans MS" panose="030F0702030302020204" pitchFamily="66" charset="0"/>
              </a:rPr>
              <a:t>Monday – </a:t>
            </a:r>
            <a:r>
              <a:rPr lang="en-GB" sz="1400" dirty="0">
                <a:latin typeface="Comic Sans MS" panose="030F0702030302020204" pitchFamily="66" charset="0"/>
              </a:rPr>
              <a:t>Fri</a:t>
            </a:r>
            <a:r>
              <a:rPr lang="en-GB" sz="1400" kern="1200" dirty="0">
                <a:solidFill>
                  <a:schemeClr val="tx1"/>
                </a:solidFill>
                <a:latin typeface="Comic Sans MS" panose="030F0702030302020204" pitchFamily="66" charset="0"/>
              </a:rPr>
              <a:t>day- Change reading practice &amp; library books</a:t>
            </a:r>
          </a:p>
          <a:p>
            <a:pPr marL="0" indent="0" defTabSz="502920">
              <a:spcBef>
                <a:spcPts val="495"/>
              </a:spcBef>
              <a:buNone/>
            </a:pPr>
            <a:r>
              <a:rPr lang="en-GB" sz="1400" b="1" kern="1200" dirty="0">
                <a:solidFill>
                  <a:schemeClr val="tx1"/>
                </a:solidFill>
                <a:latin typeface="Comic Sans MS" panose="030F0702030302020204" pitchFamily="66" charset="0"/>
              </a:rPr>
              <a:t>English</a:t>
            </a:r>
          </a:p>
          <a:p>
            <a:pPr marL="100584" indent="-100584" defTabSz="502920">
              <a:spcBef>
                <a:spcPts val="495"/>
              </a:spcBef>
            </a:pPr>
            <a:r>
              <a:rPr lang="en-GB" sz="1400" kern="1200" dirty="0">
                <a:solidFill>
                  <a:srgbClr val="00B0F0"/>
                </a:solidFill>
                <a:latin typeface="Comic Sans MS" panose="030F0702030302020204" pitchFamily="66" charset="0"/>
              </a:rPr>
              <a:t>Children should be reading </a:t>
            </a:r>
            <a:r>
              <a:rPr lang="en-GB" sz="1400" b="1" dirty="0">
                <a:solidFill>
                  <a:srgbClr val="00B0F0"/>
                </a:solidFill>
                <a:latin typeface="Comic Sans MS" panose="030F0702030302020204" pitchFamily="66" charset="0"/>
              </a:rPr>
              <a:t>at least 3 times </a:t>
            </a:r>
            <a:r>
              <a:rPr lang="en-GB" sz="1400" dirty="0">
                <a:solidFill>
                  <a:srgbClr val="00B0F0"/>
                </a:solidFill>
                <a:latin typeface="Comic Sans MS" panose="030F0702030302020204" pitchFamily="66" charset="0"/>
              </a:rPr>
              <a:t>during the week.</a:t>
            </a:r>
            <a:r>
              <a:rPr lang="en-GB" sz="1400" kern="1200" dirty="0">
                <a:solidFill>
                  <a:srgbClr val="00B0F0"/>
                </a:solidFill>
                <a:latin typeface="Comic Sans MS" panose="030F0702030302020204" pitchFamily="66" charset="0"/>
              </a:rPr>
              <a:t> As independent reading develops, make sure you talk to your child about what has been read to check comprehension. All reading counts…magazines, library books, bedtime stories, school reading books. Please write in the diary ready for your child’s reading day. It is important to show that your child has read at home with you</a:t>
            </a:r>
            <a:r>
              <a:rPr lang="en-GB" sz="1400" dirty="0">
                <a:solidFill>
                  <a:srgbClr val="00B0F0"/>
                </a:solidFill>
                <a:latin typeface="Comic Sans MS" panose="030F0702030302020204" pitchFamily="66" charset="0"/>
              </a:rPr>
              <a:t> so new books can be chosen.</a:t>
            </a:r>
            <a:endParaRPr lang="en-GB" sz="1400" kern="1200" dirty="0">
              <a:solidFill>
                <a:srgbClr val="00B0F0"/>
              </a:solidFill>
              <a:latin typeface="Comic Sans MS" panose="030F0702030302020204" pitchFamily="66" charset="0"/>
            </a:endParaRPr>
          </a:p>
          <a:p>
            <a:pPr marL="100584" indent="-100584" defTabSz="502920">
              <a:spcBef>
                <a:spcPts val="495"/>
              </a:spcBef>
            </a:pPr>
            <a:r>
              <a:rPr lang="en-GB" sz="1400" u="sng" dirty="0">
                <a:solidFill>
                  <a:srgbClr val="00B050"/>
                </a:solidFill>
                <a:latin typeface="Comic Sans MS" panose="030F0702030302020204" pitchFamily="66" charset="0"/>
              </a:rPr>
              <a:t>Spelling Shed:  </a:t>
            </a:r>
            <a:r>
              <a:rPr lang="en-GB" sz="1400" dirty="0">
                <a:solidFill>
                  <a:srgbClr val="00B050"/>
                </a:solidFill>
                <a:latin typeface="Comic Sans MS" panose="030F0702030302020204" pitchFamily="66" charset="0"/>
              </a:rPr>
              <a:t>Log-ins will come home this week.  A guide for parents will be emailed to you to show you how the website works. </a:t>
            </a:r>
            <a:r>
              <a:rPr lang="en-GB" sz="1400" i="1" u="sng" dirty="0">
                <a:solidFill>
                  <a:srgbClr val="00B050"/>
                </a:solidFill>
                <a:latin typeface="Comic Sans MS" panose="030F0702030302020204" pitchFamily="66" charset="0"/>
              </a:rPr>
              <a:t>Homework assignments will be set each Friday and scheduled to finish by 5p.m, the following Thursday</a:t>
            </a:r>
            <a:r>
              <a:rPr lang="en-GB" sz="1400" i="1" dirty="0">
                <a:solidFill>
                  <a:srgbClr val="00B050"/>
                </a:solidFill>
                <a:latin typeface="Comic Sans MS" panose="030F0702030302020204" pitchFamily="66" charset="0"/>
              </a:rPr>
              <a:t>. </a:t>
            </a:r>
            <a:r>
              <a:rPr lang="en-GB" sz="1400" dirty="0">
                <a:solidFill>
                  <a:srgbClr val="00B050"/>
                </a:solidFill>
                <a:latin typeface="Comic Sans MS" panose="030F0702030302020204" pitchFamily="66" charset="0"/>
              </a:rPr>
              <a:t>Please make sure your child practises </a:t>
            </a:r>
            <a:r>
              <a:rPr lang="en-GB" sz="1400" b="1" dirty="0">
                <a:solidFill>
                  <a:srgbClr val="00B050"/>
                </a:solidFill>
                <a:latin typeface="Comic Sans MS" panose="030F0702030302020204" pitchFamily="66" charset="0"/>
              </a:rPr>
              <a:t>at least 3 times </a:t>
            </a:r>
            <a:r>
              <a:rPr lang="en-GB" sz="1400" dirty="0">
                <a:solidFill>
                  <a:srgbClr val="00B050"/>
                </a:solidFill>
                <a:latin typeface="Comic Sans MS" panose="030F0702030302020204" pitchFamily="66" charset="0"/>
              </a:rPr>
              <a:t>during the week. The homework will link to the spelling lessons each week. </a:t>
            </a:r>
            <a:endParaRPr lang="en-GB" sz="1400" b="1" kern="1200" dirty="0">
              <a:solidFill>
                <a:schemeClr val="tx1"/>
              </a:solidFill>
              <a:latin typeface="Comic Sans MS" panose="030F0702030302020204" pitchFamily="66" charset="0"/>
            </a:endParaRPr>
          </a:p>
          <a:p>
            <a:pPr marL="0" indent="0" defTabSz="502920">
              <a:spcBef>
                <a:spcPts val="495"/>
              </a:spcBef>
              <a:buNone/>
            </a:pPr>
            <a:r>
              <a:rPr lang="en-GB" sz="1400" b="1" kern="1200" dirty="0">
                <a:latin typeface="Comic Sans MS" panose="030F0702030302020204" pitchFamily="66" charset="0"/>
              </a:rPr>
              <a:t>Maths</a:t>
            </a:r>
          </a:p>
          <a:p>
            <a:pPr marL="0" indent="0" defTabSz="502920">
              <a:spcBef>
                <a:spcPts val="495"/>
              </a:spcBef>
              <a:buNone/>
            </a:pPr>
            <a:r>
              <a:rPr lang="en-GB" sz="1400" kern="1200" dirty="0">
                <a:solidFill>
                  <a:srgbClr val="7030A0"/>
                </a:solidFill>
                <a:latin typeface="Comic Sans MS" panose="030F0702030302020204" pitchFamily="66" charset="0"/>
              </a:rPr>
              <a:t>Homework will be based upon learning known facts and developing fluency in these. </a:t>
            </a:r>
            <a:r>
              <a:rPr lang="en-GB" sz="1400" dirty="0">
                <a:solidFill>
                  <a:srgbClr val="7030A0"/>
                </a:solidFill>
                <a:latin typeface="Comic Sans MS" panose="030F0702030302020204" pitchFamily="66" charset="0"/>
              </a:rPr>
              <a:t>Times Tables zones will be sent home to practise. Also, a TT rockstars log-in</a:t>
            </a:r>
            <a:r>
              <a:rPr lang="en-GB" sz="1400" kern="1200" dirty="0">
                <a:solidFill>
                  <a:srgbClr val="7030A0"/>
                </a:solidFill>
                <a:latin typeface="Comic Sans MS" panose="030F0702030302020204" pitchFamily="66" charset="0"/>
              </a:rPr>
              <a:t> will be in your child’s diary</a:t>
            </a:r>
            <a:r>
              <a:rPr lang="en-GB" sz="1400" dirty="0">
                <a:solidFill>
                  <a:srgbClr val="7030A0"/>
                </a:solidFill>
                <a:latin typeface="Comic Sans MS" panose="030F0702030302020204" pitchFamily="66" charset="0"/>
              </a:rPr>
              <a:t>. Year 4 children are already familiar with it, but it is new to Year 3 children. </a:t>
            </a:r>
            <a:endParaRPr lang="en-GB" sz="1400" kern="1200" dirty="0">
              <a:solidFill>
                <a:srgbClr val="7030A0"/>
              </a:solidFill>
              <a:latin typeface="Comic Sans MS" panose="030F0702030302020204" pitchFamily="66" charset="0"/>
            </a:endParaRPr>
          </a:p>
          <a:p>
            <a:pPr marL="0" indent="0" defTabSz="502920">
              <a:spcBef>
                <a:spcPts val="495"/>
              </a:spcBef>
              <a:buNone/>
            </a:pPr>
            <a:r>
              <a:rPr lang="en-GB" sz="1400" b="1" kern="1200" dirty="0">
                <a:solidFill>
                  <a:schemeClr val="tx1"/>
                </a:solidFill>
                <a:latin typeface="Comic Sans MS" panose="030F0702030302020204" pitchFamily="66" charset="0"/>
              </a:rPr>
              <a:t>Maths</a:t>
            </a:r>
            <a:r>
              <a:rPr lang="en-GB" sz="1400" kern="1200" dirty="0">
                <a:solidFill>
                  <a:schemeClr val="tx1"/>
                </a:solidFill>
                <a:latin typeface="Comic Sans MS" panose="030F0702030302020204" pitchFamily="66" charset="0"/>
              </a:rPr>
              <a:t> and </a:t>
            </a:r>
            <a:r>
              <a:rPr lang="en-GB" sz="1400" b="1" kern="1200" dirty="0">
                <a:solidFill>
                  <a:schemeClr val="tx1"/>
                </a:solidFill>
                <a:latin typeface="Comic Sans MS" panose="030F0702030302020204" pitchFamily="66" charset="0"/>
              </a:rPr>
              <a:t>English</a:t>
            </a:r>
            <a:r>
              <a:rPr lang="en-GB" sz="1400" kern="1200" dirty="0">
                <a:solidFill>
                  <a:schemeClr val="tx1"/>
                </a:solidFill>
                <a:latin typeface="Comic Sans MS" panose="030F0702030302020204" pitchFamily="66" charset="0"/>
              </a:rPr>
              <a:t> homework will be </a:t>
            </a:r>
            <a:r>
              <a:rPr lang="en-GB" sz="1400" b="1" kern="1200" dirty="0">
                <a:solidFill>
                  <a:schemeClr val="tx1"/>
                </a:solidFill>
                <a:latin typeface="Comic Sans MS" panose="030F0702030302020204" pitchFamily="66" charset="0"/>
              </a:rPr>
              <a:t>issued on Fridays. Your child will be given a homework book to complete tasks and will need to return it </a:t>
            </a:r>
            <a:r>
              <a:rPr lang="en-GB" sz="1400" b="1" dirty="0">
                <a:latin typeface="Comic Sans MS" panose="030F0702030302020204" pitchFamily="66" charset="0"/>
              </a:rPr>
              <a:t>on Thurs</a:t>
            </a:r>
            <a:r>
              <a:rPr lang="en-GB" sz="1400" b="1" kern="1200" dirty="0">
                <a:solidFill>
                  <a:schemeClr val="tx1"/>
                </a:solidFill>
                <a:latin typeface="Comic Sans MS" panose="030F0702030302020204" pitchFamily="66" charset="0"/>
              </a:rPr>
              <a:t>days to use in school. We ask that any online homework is completed by 5.00pm Thursday.</a:t>
            </a:r>
          </a:p>
          <a:p>
            <a:pPr marL="0" indent="0" defTabSz="502920">
              <a:spcBef>
                <a:spcPts val="495"/>
              </a:spcBef>
              <a:buNone/>
            </a:pPr>
            <a:r>
              <a:rPr lang="en-GB" sz="1400" dirty="0">
                <a:latin typeface="Comic Sans MS" panose="030F0702030302020204" pitchFamily="66" charset="0"/>
              </a:rPr>
              <a:t>In KS2, i</a:t>
            </a:r>
            <a:r>
              <a:rPr lang="en-GB" sz="1400" kern="1200" dirty="0">
                <a:solidFill>
                  <a:schemeClr val="tx1"/>
                </a:solidFill>
                <a:latin typeface="Comic Sans MS" panose="030F0702030302020204" pitchFamily="66" charset="0"/>
              </a:rPr>
              <a:t>f your child avoids </a:t>
            </a:r>
            <a:r>
              <a:rPr lang="en-GB" sz="1400" dirty="0">
                <a:latin typeface="Comic Sans MS" panose="030F0702030302020204" pitchFamily="66" charset="0"/>
              </a:rPr>
              <a:t>doing</a:t>
            </a:r>
            <a:r>
              <a:rPr lang="en-GB" sz="1400" kern="1200" dirty="0">
                <a:solidFill>
                  <a:schemeClr val="tx1"/>
                </a:solidFill>
                <a:latin typeface="Comic Sans MS" panose="030F0702030302020204" pitchFamily="66" charset="0"/>
              </a:rPr>
              <a:t> homework</a:t>
            </a:r>
            <a:r>
              <a:rPr lang="en-GB" sz="1400" dirty="0">
                <a:latin typeface="Comic Sans MS" panose="030F0702030302020204" pitchFamily="66" charset="0"/>
              </a:rPr>
              <a:t> regularly</a:t>
            </a:r>
            <a:r>
              <a:rPr lang="en-GB" sz="1400" kern="1200" dirty="0">
                <a:solidFill>
                  <a:schemeClr val="tx1"/>
                </a:solidFill>
                <a:latin typeface="Comic Sans MS" panose="030F0702030302020204" pitchFamily="66" charset="0"/>
              </a:rPr>
              <a:t>, they will have to do it during free-choice ‘golden time’ on Fridays. If you have any technical issues or other difficulties, please talk to us so that we can help.</a:t>
            </a:r>
            <a:endParaRPr lang="en-GB" sz="1400" dirty="0">
              <a:latin typeface="Comic Sans MS" panose="030F0702030302020204" pitchFamily="66" charset="0"/>
            </a:endParaRPr>
          </a:p>
        </p:txBody>
      </p:sp>
      <p:sp>
        <p:nvSpPr>
          <p:cNvPr id="5" name="TextBox 4">
            <a:extLst>
              <a:ext uri="{FF2B5EF4-FFF2-40B4-BE49-F238E27FC236}">
                <a16:creationId xmlns:a16="http://schemas.microsoft.com/office/drawing/2014/main" id="{95EF1747-DAF4-2342-9386-DE4A7FF2743F}"/>
              </a:ext>
            </a:extLst>
          </p:cNvPr>
          <p:cNvSpPr txBox="1"/>
          <p:nvPr/>
        </p:nvSpPr>
        <p:spPr>
          <a:xfrm>
            <a:off x="5943600" y="237743"/>
            <a:ext cx="5465255" cy="1386775"/>
          </a:xfrm>
          <a:prstGeom prst="rect">
            <a:avLst/>
          </a:prstGeom>
          <a:noFill/>
          <a:ln>
            <a:solidFill>
              <a:schemeClr val="tx1"/>
            </a:solidFill>
            <a:prstDash val="lgDash"/>
          </a:ln>
          <a:effectLst>
            <a:glow rad="127000">
              <a:srgbClr val="FF0000"/>
            </a:glow>
          </a:effectLst>
        </p:spPr>
        <p:txBody>
          <a:bodyPr wrap="square" rtlCol="0">
            <a:spAutoFit/>
          </a:bodyPr>
          <a:lstStyle/>
          <a:p>
            <a:pPr defTabSz="251460">
              <a:spcAft>
                <a:spcPts val="600"/>
              </a:spcAft>
            </a:pPr>
            <a:endParaRPr lang="en-US" sz="990" kern="1200" dirty="0">
              <a:solidFill>
                <a:srgbClr val="7030A0"/>
              </a:solidFill>
              <a:latin typeface="+mn-lt"/>
              <a:ea typeface="+mn-ea"/>
              <a:cs typeface="+mn-cs"/>
            </a:endParaRPr>
          </a:p>
          <a:p>
            <a:pPr defTabSz="251460">
              <a:spcAft>
                <a:spcPts val="600"/>
              </a:spcAft>
            </a:pPr>
            <a:r>
              <a:rPr lang="en-US" sz="1200" kern="1200" dirty="0">
                <a:solidFill>
                  <a:srgbClr val="7030A0"/>
                </a:solidFill>
                <a:latin typeface="+mn-lt"/>
                <a:ea typeface="+mn-ea"/>
                <a:cs typeface="+mn-cs"/>
              </a:rPr>
              <a:t>A little and often is the most effective way to learn</a:t>
            </a:r>
          </a:p>
          <a:p>
            <a:pPr defTabSz="251460">
              <a:spcAft>
                <a:spcPts val="600"/>
              </a:spcAft>
            </a:pPr>
            <a:r>
              <a:rPr lang="en-US" sz="1200" kern="1200" dirty="0">
                <a:solidFill>
                  <a:srgbClr val="7030A0"/>
                </a:solidFill>
                <a:latin typeface="+mn-lt"/>
                <a:ea typeface="+mn-ea"/>
                <a:cs typeface="+mn-cs"/>
              </a:rPr>
              <a:t>Times tables, Spellings and Maths facts,</a:t>
            </a:r>
          </a:p>
          <a:p>
            <a:pPr defTabSz="251460">
              <a:spcAft>
                <a:spcPts val="600"/>
              </a:spcAft>
            </a:pPr>
            <a:r>
              <a:rPr lang="en-US" sz="1200" kern="1200" dirty="0">
                <a:solidFill>
                  <a:srgbClr val="7030A0"/>
                </a:solidFill>
                <a:latin typeface="+mn-lt"/>
                <a:ea typeface="+mn-ea"/>
                <a:cs typeface="+mn-cs"/>
              </a:rPr>
              <a:t>and let’s not forget…to develop reading skills.</a:t>
            </a:r>
          </a:p>
          <a:p>
            <a:pPr>
              <a:spcAft>
                <a:spcPts val="600"/>
              </a:spcAft>
            </a:pPr>
            <a:endParaRPr lang="en-US" dirty="0">
              <a:solidFill>
                <a:srgbClr val="7030A0"/>
              </a:solidFill>
            </a:endParaRPr>
          </a:p>
        </p:txBody>
      </p:sp>
    </p:spTree>
    <p:extLst>
      <p:ext uri="{BB962C8B-B14F-4D97-AF65-F5344CB8AC3E}">
        <p14:creationId xmlns:p14="http://schemas.microsoft.com/office/powerpoint/2010/main" val="131587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7193"/>
            <a:ext cx="10058400" cy="690095"/>
          </a:xfrm>
        </p:spPr>
        <p:txBody>
          <a:bodyPr>
            <a:normAutofit fontScale="90000"/>
          </a:bodyPr>
          <a:lstStyle/>
          <a:p>
            <a:r>
              <a:rPr lang="en-GB" dirty="0"/>
              <a:t>Additional information</a:t>
            </a:r>
          </a:p>
        </p:txBody>
      </p:sp>
      <p:sp>
        <p:nvSpPr>
          <p:cNvPr id="3" name="Content Placeholder 2"/>
          <p:cNvSpPr>
            <a:spLocks noGrp="1"/>
          </p:cNvSpPr>
          <p:nvPr>
            <p:ph idx="1"/>
          </p:nvPr>
        </p:nvSpPr>
        <p:spPr>
          <a:xfrm>
            <a:off x="356681" y="1058419"/>
            <a:ext cx="10058400" cy="5432388"/>
          </a:xfrm>
        </p:spPr>
        <p:txBody>
          <a:bodyPr>
            <a:normAutofit fontScale="92500" lnSpcReduction="10000"/>
          </a:bodyPr>
          <a:lstStyle/>
          <a:p>
            <a:r>
              <a:rPr lang="en-GB" b="1" dirty="0"/>
              <a:t>PE days </a:t>
            </a:r>
            <a:r>
              <a:rPr lang="en-GB" dirty="0"/>
              <a:t>are </a:t>
            </a:r>
            <a:r>
              <a:rPr lang="en-GB" b="1" dirty="0"/>
              <a:t>Thursday and Friday </a:t>
            </a:r>
          </a:p>
          <a:p>
            <a:r>
              <a:rPr lang="en-GB" dirty="0"/>
              <a:t>Please ensure that your child comes dressed in their school PE kit. (No non-uniform sportswear please). Please provide a red hoody and black tracksuit bottoms/ shorts or leggings for your child to wear. Hair, below shoulder length, should be tied back. Jewellery (excluding those worn for religious purpose)should not be worn and earrings should be removed or covered with tape (e.g. micropore). This should be supplied from home. Teachers are not permitted to remove earrings or put them back in. Sorry!</a:t>
            </a:r>
          </a:p>
          <a:p>
            <a:r>
              <a:rPr lang="en-GB" dirty="0"/>
              <a:t>If your child is attending an after-school sport club, please bring kit to change into.</a:t>
            </a:r>
          </a:p>
          <a:p>
            <a:r>
              <a:rPr lang="en-GB" dirty="0"/>
              <a:t>Please ensure that if home-time arrangements are different to normal that you let school know in writing, by phone or tell us at the door.</a:t>
            </a:r>
          </a:p>
          <a:p>
            <a:r>
              <a:rPr lang="en-GB" dirty="0"/>
              <a:t>Drinking water- please send your child to school with a </a:t>
            </a:r>
            <a:r>
              <a:rPr lang="en-GB" b="1" dirty="0"/>
              <a:t>named full bottle of water</a:t>
            </a:r>
            <a:r>
              <a:rPr lang="en-GB" dirty="0"/>
              <a:t>. Bottles can be re-filled but we don’t have instant access to drinking water in our KS2 rooms. Please avoid sending in glass bottles.</a:t>
            </a:r>
          </a:p>
          <a:p>
            <a:r>
              <a:rPr lang="en-GB" dirty="0"/>
              <a:t>Snacks- please send in healthy snacks for break times (no sweets, chocolate, crisps or food containing nuts). </a:t>
            </a:r>
          </a:p>
          <a:p>
            <a:r>
              <a:rPr lang="en-GB" dirty="0"/>
              <a:t>Please make sure hoodies, jumpers, cardigans, coats, and hats have your child’s name written in. It is difficult to locate and return lost uniform that is unnamed. It is good practice for KS2 children to become </a:t>
            </a:r>
            <a:r>
              <a:rPr lang="en-GB"/>
              <a:t>more responsible </a:t>
            </a:r>
            <a:r>
              <a:rPr lang="en-GB" dirty="0"/>
              <a:t>for their belongings, particularly for Year 4 children in preparation for moving on to Middle School.</a:t>
            </a:r>
          </a:p>
          <a:p>
            <a:endParaRPr lang="en-GB" dirty="0"/>
          </a:p>
          <a:p>
            <a:endParaRPr lang="en-GB" dirty="0"/>
          </a:p>
        </p:txBody>
      </p:sp>
      <p:pic>
        <p:nvPicPr>
          <p:cNvPr id="6" name="Picture 5" descr="A bird on a branch&#10;&#10;Description automatically generated">
            <a:extLst>
              <a:ext uri="{FF2B5EF4-FFF2-40B4-BE49-F238E27FC236}">
                <a16:creationId xmlns:a16="http://schemas.microsoft.com/office/drawing/2014/main" id="{6A9A937A-2688-2513-0D9F-BB2CEB562B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96711" y="642594"/>
            <a:ext cx="1421529" cy="1035475"/>
          </a:xfrm>
          <a:prstGeom prst="rect">
            <a:avLst/>
          </a:prstGeom>
        </p:spPr>
      </p:pic>
    </p:spTree>
    <p:extLst>
      <p:ext uri="{BB962C8B-B14F-4D97-AF65-F5344CB8AC3E}">
        <p14:creationId xmlns:p14="http://schemas.microsoft.com/office/powerpoint/2010/main" val="285795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Thank you for attending this meeting.</a:t>
            </a:r>
          </a:p>
        </p:txBody>
      </p:sp>
      <p:sp>
        <p:nvSpPr>
          <p:cNvPr id="3" name="Content Placeholder 2"/>
          <p:cNvSpPr>
            <a:spLocks noGrp="1"/>
          </p:cNvSpPr>
          <p:nvPr>
            <p:ph idx="1"/>
          </p:nvPr>
        </p:nvSpPr>
        <p:spPr/>
        <p:txBody>
          <a:bodyPr>
            <a:normAutofit/>
          </a:bodyPr>
          <a:lstStyle/>
          <a:p>
            <a:r>
              <a:rPr lang="en-US" sz="4000" dirty="0"/>
              <a:t>C</a:t>
            </a:r>
            <a:r>
              <a:rPr lang="en-GB" sz="4000" dirty="0" err="1"/>
              <a:t>ontacting</a:t>
            </a:r>
            <a:r>
              <a:rPr lang="en-GB" sz="4000" dirty="0"/>
              <a:t> us:</a:t>
            </a:r>
          </a:p>
          <a:p>
            <a:r>
              <a:rPr lang="en-GB" sz="2000" dirty="0"/>
              <a:t>Speak in person on the door or write a note in your child’s diary</a:t>
            </a:r>
          </a:p>
          <a:p>
            <a:r>
              <a:rPr lang="en-GB" sz="2000" dirty="0">
                <a:hlinkClick r:id="rId2"/>
              </a:rPr>
              <a:t>office@springfields-first.staffs.sch.uk-</a:t>
            </a:r>
            <a:r>
              <a:rPr lang="en-GB" sz="2000" dirty="0"/>
              <a:t> please allow time for us to receive your email from the office and  respond. We’ll endeavour to reply as soon as it is possible outside of teaching time before 5.00p.m.</a:t>
            </a:r>
          </a:p>
          <a:p>
            <a:endParaRPr lang="en-GB" sz="2000" dirty="0"/>
          </a:p>
          <a:p>
            <a:endParaRPr lang="en-GB" sz="2000" dirty="0"/>
          </a:p>
        </p:txBody>
      </p:sp>
    </p:spTree>
    <p:extLst>
      <p:ext uri="{BB962C8B-B14F-4D97-AF65-F5344CB8AC3E}">
        <p14:creationId xmlns:p14="http://schemas.microsoft.com/office/powerpoint/2010/main" val="829607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cf191e-6fc2-4281-bd5b-f5e2523964f2">
      <Terms xmlns="http://schemas.microsoft.com/office/infopath/2007/PartnerControls"/>
    </lcf76f155ced4ddcb4097134ff3c332f>
    <TaxCatchAll xmlns="c4725214-e472-4f92-a572-34cdd8e58d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10BE1405E2A545992C078DD1A444AF" ma:contentTypeVersion="23" ma:contentTypeDescription="Create a new document." ma:contentTypeScope="" ma:versionID="96a8dd2394a586b874d1136706c9ff6a">
  <xsd:schema xmlns:xsd="http://www.w3.org/2001/XMLSchema" xmlns:xs="http://www.w3.org/2001/XMLSchema" xmlns:p="http://schemas.microsoft.com/office/2006/metadata/properties" xmlns:ns2="d1cf191e-6fc2-4281-bd5b-f5e2523964f2" xmlns:ns3="c4725214-e472-4f92-a572-34cdd8e58de9" targetNamespace="http://schemas.microsoft.com/office/2006/metadata/properties" ma:root="true" ma:fieldsID="0fe4aba022842a20bad33001eb89a22f" ns2:_="" ns3:_="">
    <xsd:import namespace="d1cf191e-6fc2-4281-bd5b-f5e2523964f2"/>
    <xsd:import namespace="c4725214-e472-4f92-a572-34cdd8e58d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f191e-6fc2-4281-bd5b-f5e252396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b361235-48f8-4de7-8a1c-71bb8990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725214-e472-4f92-a572-34cdd8e58de9" elementFormDefault="qualified">
    <xsd:import namespace="http://schemas.microsoft.com/office/2006/documentManagement/types"/>
    <xsd:import namespace="http://schemas.microsoft.com/office/infopath/2007/PartnerControls"/>
    <xsd:element name="SharedWithUsers" ma:index="1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a82a6b-067e-4acf-aabf-c0094a90698d}" ma:internalName="TaxCatchAll" ma:showField="CatchAllData" ma:web="c4725214-e472-4f92-a572-34cdd8e58d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CC2807-27BE-4DC0-956A-87A08FDFCD3D}">
  <ds:schemaRefs>
    <ds:schemaRef ds:uri="http://schemas.microsoft.com/office/2006/documentManagement/types"/>
    <ds:schemaRef ds:uri="http://purl.org/dc/terms/"/>
    <ds:schemaRef ds:uri="c4725214-e472-4f92-a572-34cdd8e58de9"/>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1cf191e-6fc2-4281-bd5b-f5e2523964f2"/>
    <ds:schemaRef ds:uri="http://www.w3.org/XML/1998/namespace"/>
  </ds:schemaRefs>
</ds:datastoreItem>
</file>

<file path=customXml/itemProps2.xml><?xml version="1.0" encoding="utf-8"?>
<ds:datastoreItem xmlns:ds="http://schemas.openxmlformats.org/officeDocument/2006/customXml" ds:itemID="{EE26268F-F336-4C02-8EBD-54EE914A7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f191e-6fc2-4281-bd5b-f5e2523964f2"/>
    <ds:schemaRef ds:uri="c4725214-e472-4f92-a572-34cdd8e58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71D336-AD93-47D3-ADBC-5E0177932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Template>
  <TotalTime>279</TotalTime>
  <Words>1025</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Comic Sans MS</vt:lpstr>
      <vt:lpstr>Garamond</vt:lpstr>
      <vt:lpstr>Savon</vt:lpstr>
      <vt:lpstr>Welcome to the expectation meeting for kingfishers Class </vt:lpstr>
      <vt:lpstr>We expect the children at Springfields First School  -</vt:lpstr>
      <vt:lpstr>Rewards and sanctions We have high expectations of behaviour at Springfields First School.  The behaviour of the children is excellent.</vt:lpstr>
      <vt:lpstr>PowerPoint Presentation</vt:lpstr>
      <vt:lpstr>Curriculum At Springfields First School, we believe that learning should be fun, purposeful and challenging. Through our creative curriculum we aim to equip each child with the skills that they need for lifelong learning.</vt:lpstr>
      <vt:lpstr>Weekly Homework </vt:lpstr>
      <vt:lpstr>Additional information</vt:lpstr>
      <vt:lpstr>Thank you for attending this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expectation meeting for Robins Class</dc:title>
  <dc:creator>owner</dc:creator>
  <cp:lastModifiedBy>Anna Hawkins</cp:lastModifiedBy>
  <cp:revision>50</cp:revision>
  <dcterms:created xsi:type="dcterms:W3CDTF">2016-07-20T19:46:53Z</dcterms:created>
  <dcterms:modified xsi:type="dcterms:W3CDTF">2024-11-15T14:54:02Z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0x010100A810BE1405E2A545992C078DD1A444AF</vt:lpwstr>
  </property>
  <property fmtid="{D5CDD505-2E9C-101B-9397-08002B2CF9AE}" pid="3" name="Order">
    <vt:r8>7700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MediaServiceImageTags">
    <vt:lpwstr/>
  </property>
</Properties>
</file>