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6"/>
  </p:notesMasterIdLst>
  <p:sldIdLst>
    <p:sldId id="269" r:id="rId5"/>
    <p:sldId id="785" r:id="rId6"/>
    <p:sldId id="720" r:id="rId7"/>
    <p:sldId id="773" r:id="rId8"/>
    <p:sldId id="788" r:id="rId9"/>
    <p:sldId id="721" r:id="rId10"/>
    <p:sldId id="740" r:id="rId11"/>
    <p:sldId id="774" r:id="rId12"/>
    <p:sldId id="775" r:id="rId13"/>
    <p:sldId id="778" r:id="rId14"/>
    <p:sldId id="723" r:id="rId15"/>
    <p:sldId id="759" r:id="rId16"/>
    <p:sldId id="780" r:id="rId17"/>
    <p:sldId id="781" r:id="rId18"/>
    <p:sldId id="782" r:id="rId19"/>
    <p:sldId id="783" r:id="rId20"/>
    <p:sldId id="784" r:id="rId21"/>
    <p:sldId id="786" r:id="rId22"/>
    <p:sldId id="787" r:id="rId23"/>
    <p:sldId id="771" r:id="rId24"/>
    <p:sldId id="767"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8CDA"/>
    <a:srgbClr val="DA2E41"/>
    <a:srgbClr val="FADF47"/>
    <a:srgbClr val="C73A43"/>
    <a:srgbClr val="13BD8A"/>
    <a:srgbClr val="EE7C3E"/>
    <a:srgbClr val="0CC1D9"/>
    <a:srgbClr val="ECEEF1"/>
    <a:srgbClr val="8A93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A15CE7-8290-CA2D-4097-46AF0215BC35}" v="14" dt="2024-11-14T16:11:48.0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693" autoAdjust="0"/>
    <p:restoredTop sz="93878" autoAdjust="0"/>
  </p:normalViewPr>
  <p:slideViewPr>
    <p:cSldViewPr snapToGrid="0">
      <p:cViewPr varScale="1">
        <p:scale>
          <a:sx n="67" d="100"/>
          <a:sy n="67" d="100"/>
        </p:scale>
        <p:origin x="122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D29D1C-8C3E-4310-9EF0-019410E55AD5}" type="datetimeFigureOut">
              <a:rPr lang="en-GB" smtClean="0"/>
              <a:t>15/11/2024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6EE0C4-5D00-42C4-BE61-F78AE99EEBB0}" type="slidenum">
              <a:rPr lang="en-GB" smtClean="0"/>
              <a:t>‹#›</a:t>
            </a:fld>
            <a:endParaRPr lang="en-GB"/>
          </a:p>
        </p:txBody>
      </p:sp>
    </p:spTree>
    <p:extLst>
      <p:ext uri="{BB962C8B-B14F-4D97-AF65-F5344CB8AC3E}">
        <p14:creationId xmlns:p14="http://schemas.microsoft.com/office/powerpoint/2010/main" val="3878308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9C8BFF-404A-4EAA-B238-E4635752C783}" type="slidenum">
              <a:rPr lang="en-GB" smtClean="0"/>
              <a:t>1</a:t>
            </a:fld>
            <a:endParaRPr lang="en-GB" dirty="0"/>
          </a:p>
        </p:txBody>
      </p:sp>
    </p:spTree>
    <p:extLst>
      <p:ext uri="{BB962C8B-B14F-4D97-AF65-F5344CB8AC3E}">
        <p14:creationId xmlns:p14="http://schemas.microsoft.com/office/powerpoint/2010/main" val="4828784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Children need experience of using concrete manipulatives such as counters or multilink cubes and pictorial representations of objects, forming arrays.</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F56EE0C4-5D00-42C4-BE61-F78AE99EEBB0}" type="slidenum">
              <a:rPr lang="en-GB" smtClean="0"/>
              <a:t>14</a:t>
            </a:fld>
            <a:endParaRPr lang="en-GB"/>
          </a:p>
        </p:txBody>
      </p:sp>
    </p:spTree>
    <p:extLst>
      <p:ext uri="{BB962C8B-B14F-4D97-AF65-F5344CB8AC3E}">
        <p14:creationId xmlns:p14="http://schemas.microsoft.com/office/powerpoint/2010/main" val="1204641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Children build on their existing understanding using </a:t>
            </a:r>
            <a:r>
              <a:rPr lang="en-US" b="1" dirty="0">
                <a:latin typeface="Arial" panose="020B0604020202020204" pitchFamily="34" charset="0"/>
                <a:cs typeface="Arial" panose="020B0604020202020204" pitchFamily="34" charset="0"/>
              </a:rPr>
              <a:t>arrays</a:t>
            </a:r>
            <a:r>
              <a:rPr lang="en-US" dirty="0">
                <a:latin typeface="Arial" panose="020B0604020202020204" pitchFamily="34" charset="0"/>
                <a:cs typeface="Arial" panose="020B0604020202020204" pitchFamily="34" charset="0"/>
              </a:rPr>
              <a:t>, turning the arrays around to show that you now have 2 groups of 3 and they will still total 6. This can then be linked to recalling multiplication facts, i.e. if they know their 2 times table as facts but not their 3 times table, they can use 2 x 3 to work out 3 x 2. </a:t>
            </a:r>
            <a:endParaRPr lang="en-GB" dirty="0"/>
          </a:p>
        </p:txBody>
      </p:sp>
      <p:sp>
        <p:nvSpPr>
          <p:cNvPr id="4" name="Slide Number Placeholder 3"/>
          <p:cNvSpPr>
            <a:spLocks noGrp="1"/>
          </p:cNvSpPr>
          <p:nvPr>
            <p:ph type="sldNum" sz="quarter" idx="5"/>
          </p:nvPr>
        </p:nvSpPr>
        <p:spPr/>
        <p:txBody>
          <a:bodyPr/>
          <a:lstStyle/>
          <a:p>
            <a:fld id="{F56EE0C4-5D00-42C4-BE61-F78AE99EEBB0}" type="slidenum">
              <a:rPr lang="en-GB" smtClean="0"/>
              <a:t>15</a:t>
            </a:fld>
            <a:endParaRPr lang="en-GB"/>
          </a:p>
        </p:txBody>
      </p:sp>
    </p:spTree>
    <p:extLst>
      <p:ext uri="{BB962C8B-B14F-4D97-AF65-F5344CB8AC3E}">
        <p14:creationId xmlns:p14="http://schemas.microsoft.com/office/powerpoint/2010/main" val="21955204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Again, the use of arrays is key. Children need experience of pulling arrays apart into groups or sharing. After basic experience has been gained, the children should start to ‘see’ an array structure as 5 groups of 4 equal 20 and 20 can be split into 5 groups of 4.</a:t>
            </a:r>
            <a:endParaRPr lang="en-GB"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F56EE0C4-5D00-42C4-BE61-F78AE99EEBB0}" type="slidenum">
              <a:rPr lang="en-GB" smtClean="0"/>
              <a:t>16</a:t>
            </a:fld>
            <a:endParaRPr lang="en-GB"/>
          </a:p>
        </p:txBody>
      </p:sp>
    </p:spTree>
    <p:extLst>
      <p:ext uri="{BB962C8B-B14F-4D97-AF65-F5344CB8AC3E}">
        <p14:creationId xmlns:p14="http://schemas.microsoft.com/office/powerpoint/2010/main" val="4279987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From here it is only a short jump to understanding that any missing number can be worked out through knowledge of number families, e.g. 4 x [ ] = 20 or [ ] ÷ 4 = 5. There are other methods children can use to work out missing numbers but our goal is to increase working memory in order to increase instant recall from long term memory. Being able to bounce around a number family will achieve that.</a:t>
            </a:r>
          </a:p>
        </p:txBody>
      </p:sp>
      <p:sp>
        <p:nvSpPr>
          <p:cNvPr id="4" name="Slide Number Placeholder 3"/>
          <p:cNvSpPr>
            <a:spLocks noGrp="1"/>
          </p:cNvSpPr>
          <p:nvPr>
            <p:ph type="sldNum" sz="quarter" idx="5"/>
          </p:nvPr>
        </p:nvSpPr>
        <p:spPr/>
        <p:txBody>
          <a:bodyPr/>
          <a:lstStyle/>
          <a:p>
            <a:fld id="{F56EE0C4-5D00-42C4-BE61-F78AE99EEBB0}" type="slidenum">
              <a:rPr lang="en-GB" smtClean="0"/>
              <a:t>17</a:t>
            </a:fld>
            <a:endParaRPr lang="en-GB"/>
          </a:p>
        </p:txBody>
      </p:sp>
    </p:spTree>
    <p:extLst>
      <p:ext uri="{BB962C8B-B14F-4D97-AF65-F5344CB8AC3E}">
        <p14:creationId xmlns:p14="http://schemas.microsoft.com/office/powerpoint/2010/main" val="1451516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56EE0C4-5D00-42C4-BE61-F78AE99EEBB0}" type="slidenum">
              <a:rPr lang="en-GB" smtClean="0"/>
              <a:t>19</a:t>
            </a:fld>
            <a:endParaRPr lang="en-GB"/>
          </a:p>
        </p:txBody>
      </p:sp>
    </p:spTree>
    <p:extLst>
      <p:ext uri="{BB962C8B-B14F-4D97-AF65-F5344CB8AC3E}">
        <p14:creationId xmlns:p14="http://schemas.microsoft.com/office/powerpoint/2010/main" val="28119763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56EE0C4-5D00-42C4-BE61-F78AE99EEBB0}" type="slidenum">
              <a:rPr lang="en-GB" smtClean="0"/>
              <a:t>20</a:t>
            </a:fld>
            <a:endParaRPr lang="en-GB"/>
          </a:p>
        </p:txBody>
      </p:sp>
    </p:spTree>
    <p:extLst>
      <p:ext uri="{BB962C8B-B14F-4D97-AF65-F5344CB8AC3E}">
        <p14:creationId xmlns:p14="http://schemas.microsoft.com/office/powerpoint/2010/main" val="12895704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The check also </a:t>
            </a:r>
            <a:r>
              <a:rPr lang="en-GB" dirty="0">
                <a:latin typeface="Arial" panose="020B0604020202020204" pitchFamily="34" charset="0"/>
                <a:cs typeface="Arial" panose="020B0604020202020204" pitchFamily="34" charset="0"/>
              </a:rPr>
              <a:t>won’t show how talented they are at English, History, Art or PE, and it certainly won’t highlight positive personal characteristics such as kindness and integrity. </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F56EE0C4-5D00-42C4-BE61-F78AE99EEBB0}" type="slidenum">
              <a:rPr lang="en-GB" smtClean="0"/>
              <a:t>21</a:t>
            </a:fld>
            <a:endParaRPr lang="en-GB"/>
          </a:p>
        </p:txBody>
      </p:sp>
    </p:spTree>
    <p:extLst>
      <p:ext uri="{BB962C8B-B14F-4D97-AF65-F5344CB8AC3E}">
        <p14:creationId xmlns:p14="http://schemas.microsoft.com/office/powerpoint/2010/main" val="1119953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The check is not intended as a diagnostic tool.  </a:t>
            </a:r>
          </a:p>
          <a:p>
            <a:pPr marL="171450" indent="-171450">
              <a:buFont typeface="Arial" panose="020B0604020202020204" pitchFamily="34" charset="0"/>
              <a:buChar char="•"/>
            </a:pPr>
            <a:r>
              <a:rPr lang="en-US" dirty="0">
                <a:latin typeface="Arial" charset="0"/>
                <a:ea typeface="Arial" charset="0"/>
                <a:cs typeface="Arial" charset="0"/>
              </a:rPr>
              <a:t>Unlike the KS1 Phonics Screening check, children will not be expected to re-sit the check if they do not meet a set threshold. </a:t>
            </a:r>
            <a:endParaRPr lang="en-GB" dirty="0"/>
          </a:p>
        </p:txBody>
      </p:sp>
      <p:sp>
        <p:nvSpPr>
          <p:cNvPr id="4" name="Slide Number Placeholder 3"/>
          <p:cNvSpPr>
            <a:spLocks noGrp="1"/>
          </p:cNvSpPr>
          <p:nvPr>
            <p:ph type="sldNum" sz="quarter" idx="5"/>
          </p:nvPr>
        </p:nvSpPr>
        <p:spPr/>
        <p:txBody>
          <a:bodyPr/>
          <a:lstStyle/>
          <a:p>
            <a:fld id="{F56EE0C4-5D00-42C4-BE61-F78AE99EEBB0}" type="slidenum">
              <a:rPr lang="en-GB" smtClean="0"/>
              <a:t>2</a:t>
            </a:fld>
            <a:endParaRPr lang="en-GB"/>
          </a:p>
        </p:txBody>
      </p:sp>
    </p:spTree>
    <p:extLst>
      <p:ext uri="{BB962C8B-B14F-4D97-AF65-F5344CB8AC3E}">
        <p14:creationId xmlns:p14="http://schemas.microsoft.com/office/powerpoint/2010/main" val="3382780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latin typeface="Arial" charset="0"/>
                <a:ea typeface="Arial" charset="0"/>
                <a:cs typeface="Arial" charset="0"/>
              </a:rPr>
              <a:t>It is up to individual schools to decide how the check is administered – some schools will administer individually while others will take small groups out or administer to the whole class.</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F56EE0C4-5D00-42C4-BE61-F78AE99EEBB0}" type="slidenum">
              <a:rPr lang="en-GB" smtClean="0"/>
              <a:t>3</a:t>
            </a:fld>
            <a:endParaRPr lang="en-GB"/>
          </a:p>
        </p:txBody>
      </p:sp>
    </p:spTree>
    <p:extLst>
      <p:ext uri="{BB962C8B-B14F-4D97-AF65-F5344CB8AC3E}">
        <p14:creationId xmlns:p14="http://schemas.microsoft.com/office/powerpoint/2010/main" val="179818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5"/>
          </p:nvPr>
        </p:nvSpPr>
        <p:spPr/>
        <p:txBody>
          <a:bodyPr/>
          <a:lstStyle/>
          <a:p>
            <a:fld id="{F56EE0C4-5D00-42C4-BE61-F78AE99EEBB0}" type="slidenum">
              <a:rPr lang="en-GB" smtClean="0"/>
              <a:t>4</a:t>
            </a:fld>
            <a:endParaRPr lang="en-GB"/>
          </a:p>
        </p:txBody>
      </p:sp>
    </p:spTree>
    <p:extLst>
      <p:ext uri="{BB962C8B-B14F-4D97-AF65-F5344CB8AC3E}">
        <p14:creationId xmlns:p14="http://schemas.microsoft.com/office/powerpoint/2010/main" val="829966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latin typeface="Arial" charset="0"/>
                <a:ea typeface="Arial" charset="0"/>
                <a:cs typeface="Arial" charset="0"/>
              </a:rPr>
              <a:t>6 seconds per answer means that children must be able to read, recall and enter their response within that time.  Whatever is written in the answer box at the end of 6 seconds will be counted as the answer i.e. if the student intends to write 144 and only 14 is typed when the timer ends, their recorded answer is 14.  </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F56EE0C4-5D00-42C4-BE61-F78AE99EEBB0}" type="slidenum">
              <a:rPr lang="en-GB" smtClean="0"/>
              <a:t>5</a:t>
            </a:fld>
            <a:endParaRPr lang="en-GB"/>
          </a:p>
        </p:txBody>
      </p:sp>
    </p:spTree>
    <p:extLst>
      <p:ext uri="{BB962C8B-B14F-4D97-AF65-F5344CB8AC3E}">
        <p14:creationId xmlns:p14="http://schemas.microsoft.com/office/powerpoint/2010/main" val="30500831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latin typeface="Arial" panose="020B0604020202020204" pitchFamily="34" charset="0"/>
                <a:cs typeface="Arial" panose="020B0604020202020204" pitchFamily="34" charset="0"/>
              </a:rPr>
              <a:t>Repeated questions – 30% repetition rate means that if the check gets interrupted and children need to re-start it, they will only have a minimal advantage.</a:t>
            </a:r>
          </a:p>
          <a:p>
            <a:pPr marL="171450" indent="-171450">
              <a:buFont typeface="Arial" panose="020B0604020202020204" pitchFamily="34" charset="0"/>
              <a:buChar char="•"/>
            </a:pPr>
            <a:r>
              <a:rPr lang="en-GB" dirty="0">
                <a:latin typeface="Arial" panose="020B0604020202020204" pitchFamily="34" charset="0"/>
                <a:cs typeface="Arial" panose="020B0604020202020204" pitchFamily="34" charset="0"/>
              </a:rPr>
              <a:t>The results will be sent to the schools when all the checks have been completed but it is then up to the school if they report the results or not. </a:t>
            </a:r>
            <a:endParaRPr lang="en-GB" dirty="0"/>
          </a:p>
        </p:txBody>
      </p:sp>
      <p:sp>
        <p:nvSpPr>
          <p:cNvPr id="4" name="Slide Number Placeholder 3"/>
          <p:cNvSpPr>
            <a:spLocks noGrp="1"/>
          </p:cNvSpPr>
          <p:nvPr>
            <p:ph type="sldNum" sz="quarter" idx="5"/>
          </p:nvPr>
        </p:nvSpPr>
        <p:spPr/>
        <p:txBody>
          <a:bodyPr/>
          <a:lstStyle/>
          <a:p>
            <a:fld id="{F56EE0C4-5D00-42C4-BE61-F78AE99EEBB0}" type="slidenum">
              <a:rPr lang="en-GB" smtClean="0"/>
              <a:t>7</a:t>
            </a:fld>
            <a:endParaRPr lang="en-GB"/>
          </a:p>
        </p:txBody>
      </p:sp>
    </p:spTree>
    <p:extLst>
      <p:ext uri="{BB962C8B-B14F-4D97-AF65-F5344CB8AC3E}">
        <p14:creationId xmlns:p14="http://schemas.microsoft.com/office/powerpoint/2010/main" val="2570966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latin typeface="Arial" panose="020B0604020202020204" pitchFamily="34" charset="0"/>
                <a:cs typeface="Arial" panose="020B0604020202020204" pitchFamily="34" charset="0"/>
              </a:rPr>
              <a:t>The STA state that there is a focus on the </a:t>
            </a:r>
            <a:r>
              <a:rPr kumimoji="0" lang="en-GB" sz="1200" b="0" i="0" u="none" strike="noStrike" kern="1200" cap="none" spc="0" normalizeH="0" baseline="0" noProof="0" dirty="0">
                <a:ln>
                  <a:noFill/>
                </a:ln>
                <a:solidFill>
                  <a:srgbClr val="388CDA"/>
                </a:solidFill>
                <a:effectLst/>
                <a:uLnTx/>
                <a:uFillTx/>
                <a:latin typeface="Arial" panose="020B0604020202020204" pitchFamily="34" charset="0"/>
                <a:ea typeface="+mn-ea"/>
                <a:cs typeface="Arial" panose="020B0604020202020204" pitchFamily="34" charset="0"/>
              </a:rPr>
              <a:t>6, 7, 8, 9 and 12 times tables as they</a:t>
            </a:r>
            <a:r>
              <a:rPr lang="en-GB" b="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are the ‘most difficult’ multiplication tables.</a:t>
            </a:r>
          </a:p>
          <a:p>
            <a:pPr marL="171450" indent="-171450">
              <a:buFont typeface="Arial" panose="020B0604020202020204" pitchFamily="34" charset="0"/>
              <a:buChar char="•"/>
            </a:pPr>
            <a:r>
              <a:rPr lang="en-GB" dirty="0"/>
              <a:t>Reversal questions = 8 x 6 and 6 x 8 </a:t>
            </a:r>
          </a:p>
        </p:txBody>
      </p:sp>
      <p:sp>
        <p:nvSpPr>
          <p:cNvPr id="4" name="Slide Number Placeholder 3"/>
          <p:cNvSpPr>
            <a:spLocks noGrp="1"/>
          </p:cNvSpPr>
          <p:nvPr>
            <p:ph type="sldNum" sz="quarter" idx="5"/>
          </p:nvPr>
        </p:nvSpPr>
        <p:spPr/>
        <p:txBody>
          <a:bodyPr/>
          <a:lstStyle/>
          <a:p>
            <a:fld id="{F56EE0C4-5D00-42C4-BE61-F78AE99EEBB0}" type="slidenum">
              <a:rPr lang="en-GB" smtClean="0"/>
              <a:t>8</a:t>
            </a:fld>
            <a:endParaRPr lang="en-GB"/>
          </a:p>
        </p:txBody>
      </p:sp>
    </p:spTree>
    <p:extLst>
      <p:ext uri="{BB962C8B-B14F-4D97-AF65-F5344CB8AC3E}">
        <p14:creationId xmlns:p14="http://schemas.microsoft.com/office/powerpoint/2010/main" val="29997090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The framework sets out that the second number in the multiplication will be monitored to ensure that the instances of each number is +/- 1 of the parameters discussed before.  From that, the 11 questions at the top of the slide are more likely to be asked (with their commutative equivalents).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Not each set of questions will feature all of these facts, and other questions will be asked, but it is likely that a good proportion of the above will be present in each set of questions.</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F56EE0C4-5D00-42C4-BE61-F78AE99EEBB0}" type="slidenum">
              <a:rPr lang="en-GB" smtClean="0"/>
              <a:t>10</a:t>
            </a:fld>
            <a:endParaRPr lang="en-GB"/>
          </a:p>
        </p:txBody>
      </p:sp>
    </p:spTree>
    <p:extLst>
      <p:ext uri="{BB962C8B-B14F-4D97-AF65-F5344CB8AC3E}">
        <p14:creationId xmlns:p14="http://schemas.microsoft.com/office/powerpoint/2010/main" val="42780932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Counting will start before beginning to develop understanding and reasoning but will continue long after, until all times tables can be counted through sequentially at speed.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Counting using manipulatives should start with physical objects (shoes, socks, hands </a:t>
            </a:r>
            <a:r>
              <a:rPr lang="en-US" dirty="0" err="1">
                <a:latin typeface="Arial" panose="020B0604020202020204" pitchFamily="34" charset="0"/>
                <a:cs typeface="Arial" panose="020B0604020202020204" pitchFamily="34" charset="0"/>
              </a:rPr>
              <a:t>etc</a:t>
            </a:r>
            <a:r>
              <a:rPr lang="en-US" dirty="0">
                <a:latin typeface="Arial" panose="020B0604020202020204" pitchFamily="34" charset="0"/>
                <a:cs typeface="Arial" panose="020B0604020202020204" pitchFamily="34" charset="0"/>
              </a:rPr>
              <a:t>) before moving on to counters </a:t>
            </a:r>
            <a:r>
              <a:rPr lang="en-US" dirty="0" err="1">
                <a:latin typeface="Arial" panose="020B0604020202020204" pitchFamily="34" charset="0"/>
                <a:cs typeface="Arial" panose="020B0604020202020204" pitchFamily="34" charset="0"/>
              </a:rPr>
              <a:t>etc</a:t>
            </a:r>
            <a:endParaRPr lang="en-US"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Whenever starting children counting in a new amount, such as counting in 8s, children should be given the opportunity to see visually what that looks like to reinforce 4 x 8 looks quite big compared to 4 x 6.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Patterns could be 4 x 8 is the same as 4 x 4, doubled.</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F56EE0C4-5D00-42C4-BE61-F78AE99EEBB0}" type="slidenum">
              <a:rPr lang="en-GB" smtClean="0"/>
              <a:t>13</a:t>
            </a:fld>
            <a:endParaRPr lang="en-GB"/>
          </a:p>
        </p:txBody>
      </p:sp>
    </p:spTree>
    <p:extLst>
      <p:ext uri="{BB962C8B-B14F-4D97-AF65-F5344CB8AC3E}">
        <p14:creationId xmlns:p14="http://schemas.microsoft.com/office/powerpoint/2010/main" val="4212154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thirdspacelearning.com/ub-interventions-general/?utm_source=download&amp;utm_medium=resource&amp;utm_campaign=tsl_december_2018&amp;utm_content=21_12_18_wr_ppt_year3_multiplication+division_sp1"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ide 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A87578A-0C98-4E07-89CB-153445462EFA}"/>
              </a:ext>
            </a:extLst>
          </p:cNvPr>
          <p:cNvSpPr/>
          <p:nvPr userDrawn="1"/>
        </p:nvSpPr>
        <p:spPr>
          <a:xfrm>
            <a:off x="0" y="-4274"/>
            <a:ext cx="1332362" cy="513799"/>
          </a:xfrm>
          <a:prstGeom prst="rect">
            <a:avLst/>
          </a:prstGeom>
          <a:solidFill>
            <a:srgbClr val="FADF47"/>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endParaRPr lang="en-US" sz="1400" b="1" dirty="0">
              <a:solidFill>
                <a:srgbClr val="92D050"/>
              </a:solidFill>
              <a:latin typeface="Arial" panose="020B0604020202020204" pitchFamily="34" charset="0"/>
              <a:ea typeface="Tahoma"/>
              <a:cs typeface="Arial" panose="020B0604020202020204" pitchFamily="34" charset="0"/>
            </a:endParaRPr>
          </a:p>
        </p:txBody>
      </p:sp>
      <p:sp>
        <p:nvSpPr>
          <p:cNvPr id="8" name="Rectangle 7">
            <a:extLst>
              <a:ext uri="{FF2B5EF4-FFF2-40B4-BE49-F238E27FC236}">
                <a16:creationId xmlns:a16="http://schemas.microsoft.com/office/drawing/2014/main" id="{1B50C3D3-DBDB-4291-AAC7-C8A5AB47D1E1}"/>
              </a:ext>
            </a:extLst>
          </p:cNvPr>
          <p:cNvSpPr/>
          <p:nvPr userDrawn="1"/>
        </p:nvSpPr>
        <p:spPr>
          <a:xfrm>
            <a:off x="1331643" y="-718"/>
            <a:ext cx="7812358" cy="510646"/>
          </a:xfrm>
          <a:prstGeom prst="rect">
            <a:avLst/>
          </a:prstGeom>
          <a:solidFill>
            <a:srgbClr val="388CDA"/>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r"/>
            <a:r>
              <a:rPr lang="en-US" sz="1200" b="0" dirty="0">
                <a:solidFill>
                  <a:schemeClr val="bg1"/>
                </a:solidFill>
                <a:latin typeface="Arial" panose="020B0604020202020204" pitchFamily="34" charset="0"/>
                <a:ea typeface="Tahoma"/>
                <a:cs typeface="Arial" panose="020B0604020202020204" pitchFamily="34" charset="0"/>
              </a:rPr>
              <a:t>Year 4 Multiplication Tables Check Presentation for Parents, </a:t>
            </a:r>
            <a:r>
              <a:rPr lang="en-US" sz="1200" b="0" dirty="0" err="1">
                <a:solidFill>
                  <a:schemeClr val="bg1"/>
                </a:solidFill>
                <a:latin typeface="Arial" panose="020B0604020202020204" pitchFamily="34" charset="0"/>
                <a:ea typeface="Tahoma"/>
                <a:cs typeface="Arial" panose="020B0604020202020204" pitchFamily="34" charset="0"/>
              </a:rPr>
              <a:t>Carers</a:t>
            </a:r>
            <a:r>
              <a:rPr lang="en-US" sz="1200" b="0" dirty="0">
                <a:solidFill>
                  <a:schemeClr val="bg1"/>
                </a:solidFill>
                <a:latin typeface="Arial" panose="020B0604020202020204" pitchFamily="34" charset="0"/>
                <a:ea typeface="Tahoma"/>
                <a:cs typeface="Arial" panose="020B0604020202020204" pitchFamily="34" charset="0"/>
              </a:rPr>
              <a:t> &amp; Guardians</a:t>
            </a:r>
          </a:p>
        </p:txBody>
      </p:sp>
      <p:sp>
        <p:nvSpPr>
          <p:cNvPr id="11" name="Rectangle 10">
            <a:extLst>
              <a:ext uri="{FF2B5EF4-FFF2-40B4-BE49-F238E27FC236}">
                <a16:creationId xmlns:a16="http://schemas.microsoft.com/office/drawing/2014/main" id="{95E977A0-D59B-4127-B988-0357B17748EC}"/>
              </a:ext>
            </a:extLst>
          </p:cNvPr>
          <p:cNvSpPr/>
          <p:nvPr userDrawn="1"/>
        </p:nvSpPr>
        <p:spPr>
          <a:xfrm>
            <a:off x="0" y="6408064"/>
            <a:ext cx="9144000" cy="449936"/>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r"/>
            <a:endParaRPr lang="en-US" sz="1200" dirty="0">
              <a:solidFill>
                <a:schemeClr val="tx1"/>
              </a:solidFill>
              <a:latin typeface="Arial" panose="020B0604020202020204" pitchFamily="34" charset="0"/>
              <a:cs typeface="Arial" panose="020B0604020202020204" pitchFamily="34" charset="0"/>
            </a:endParaRPr>
          </a:p>
        </p:txBody>
      </p:sp>
      <p:pic>
        <p:nvPicPr>
          <p:cNvPr id="12" name="Picture 8" descr="A close up of a logo&#10;&#10;Description generated with very high confidence">
            <a:extLst>
              <a:ext uri="{FF2B5EF4-FFF2-40B4-BE49-F238E27FC236}">
                <a16:creationId xmlns:a16="http://schemas.microsoft.com/office/drawing/2014/main" id="{BB37979D-0168-493E-96C8-3F8ECF001158}"/>
              </a:ext>
            </a:extLst>
          </p:cNvPr>
          <p:cNvPicPr>
            <a:picLocks noChangeAspect="1"/>
          </p:cNvPicPr>
          <p:nvPr userDrawn="1"/>
        </p:nvPicPr>
        <p:blipFill>
          <a:blip r:embed="rId2"/>
          <a:stretch>
            <a:fillRect/>
          </a:stretch>
        </p:blipFill>
        <p:spPr>
          <a:xfrm>
            <a:off x="306388" y="6529811"/>
            <a:ext cx="2646941" cy="222263"/>
          </a:xfrm>
          <a:prstGeom prst="rect">
            <a:avLst/>
          </a:prstGeom>
        </p:spPr>
      </p:pic>
      <p:sp>
        <p:nvSpPr>
          <p:cNvPr id="13" name="TextBox 12">
            <a:extLst>
              <a:ext uri="{FF2B5EF4-FFF2-40B4-BE49-F238E27FC236}">
                <a16:creationId xmlns:a16="http://schemas.microsoft.com/office/drawing/2014/main" id="{CA6EDBD0-03A3-4AF0-ACAC-E7DC67E310CD}"/>
              </a:ext>
            </a:extLst>
          </p:cNvPr>
          <p:cNvSpPr txBox="1"/>
          <p:nvPr userDrawn="1"/>
        </p:nvSpPr>
        <p:spPr>
          <a:xfrm>
            <a:off x="382588" y="6336576"/>
            <a:ext cx="8720586" cy="830997"/>
          </a:xfrm>
          <a:prstGeom prst="rect">
            <a:avLst/>
          </a:prstGeom>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r"/>
            <a:br>
              <a:rPr lang="en-US" sz="1100" dirty="0">
                <a:latin typeface="Arial" panose="020B0604020202020204" pitchFamily="34" charset="0"/>
                <a:ea typeface="Source Sans Pro" panose="020B0503030403020204" pitchFamily="34" charset="0"/>
                <a:cs typeface="Arial" panose="020B0604020202020204" pitchFamily="34" charset="0"/>
              </a:rPr>
            </a:br>
            <a:r>
              <a:rPr lang="en-US" sz="1100" dirty="0">
                <a:solidFill>
                  <a:srgbClr val="388CDA"/>
                </a:solidFill>
                <a:latin typeface="Arial" panose="020B0604020202020204" pitchFamily="34" charset="0"/>
                <a:ea typeface="Source Sans Pro" panose="020B0503030403020204" pitchFamily="34" charset="0"/>
                <a:cs typeface="Arial" panose="020B0604020202020204" pitchFamily="34" charset="0"/>
                <a:hlinkClick r:id="rId3"/>
              </a:rPr>
              <a:t>thirdspacelearning.com</a:t>
            </a:r>
            <a:r>
              <a:rPr lang="en-US" sz="1100" dirty="0">
                <a:latin typeface="Arial" panose="020B0604020202020204" pitchFamily="34" charset="0"/>
                <a:ea typeface="Source Sans Pro" panose="020B0503030403020204" pitchFamily="34" charset="0"/>
                <a:cs typeface="Arial" panose="020B0604020202020204" pitchFamily="34" charset="0"/>
              </a:rPr>
              <a:t> Specialist 1-to-1 </a:t>
            </a:r>
            <a:r>
              <a:rPr lang="en-US" sz="1100" dirty="0" err="1">
                <a:latin typeface="Arial" panose="020B0604020202020204" pitchFamily="34" charset="0"/>
                <a:ea typeface="Source Sans Pro" panose="020B0503030403020204" pitchFamily="34" charset="0"/>
                <a:cs typeface="Arial" panose="020B0604020202020204" pitchFamily="34" charset="0"/>
              </a:rPr>
              <a:t>maths</a:t>
            </a:r>
            <a:r>
              <a:rPr lang="en-US" sz="1100" dirty="0">
                <a:latin typeface="Arial" panose="020B0604020202020204" pitchFamily="34" charset="0"/>
                <a:ea typeface="Source Sans Pro" panose="020B0503030403020204" pitchFamily="34" charset="0"/>
                <a:cs typeface="Arial" panose="020B0604020202020204" pitchFamily="34" charset="0"/>
              </a:rPr>
              <a:t> interventions and curriculum resources</a:t>
            </a:r>
          </a:p>
          <a:p>
            <a:pPr algn="r"/>
            <a:endParaRPr lang="en-US" sz="1200" dirty="0">
              <a:latin typeface="Arial" panose="020B0604020202020204" pitchFamily="34" charset="0"/>
              <a:ea typeface="Source Sans Pro" panose="020B0503030403020204" pitchFamily="34" charset="0"/>
              <a:cs typeface="Arial" panose="020B0604020202020204" pitchFamily="34" charset="0"/>
            </a:endParaRPr>
          </a:p>
          <a:p>
            <a:pPr algn="r"/>
            <a:endParaRPr lang="en-US" sz="1200" dirty="0">
              <a:latin typeface="Arial" panose="020B0604020202020204" pitchFamily="34" charset="0"/>
              <a:ea typeface="Source Sans Pro" panose="020B0503030403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7D96677A-50D7-4833-A9B0-EBD23DE74D11}"/>
              </a:ext>
            </a:extLst>
          </p:cNvPr>
          <p:cNvSpPr/>
          <p:nvPr userDrawn="1"/>
        </p:nvSpPr>
        <p:spPr>
          <a:xfrm>
            <a:off x="226024" y="121668"/>
            <a:ext cx="950901" cy="276999"/>
          </a:xfrm>
          <a:prstGeom prst="rect">
            <a:avLst/>
          </a:prstGeom>
        </p:spPr>
        <p:txBody>
          <a:bodyPr wrap="none">
            <a:spAutoFit/>
          </a:bodyPr>
          <a:lstStyle/>
          <a:p>
            <a:fld id="{9EF046D9-8B07-4634-9C1D-18D8EFE4578C}" type="datetime1">
              <a:rPr lang="en-GB" sz="1200" b="0" smtClean="0">
                <a:latin typeface="Arial" panose="020B0604020202020204" pitchFamily="34" charset="0"/>
                <a:ea typeface="Source Sans Pro" panose="020B0503030403020204" pitchFamily="34" charset="0"/>
                <a:cs typeface="Arial" panose="020B0604020202020204" pitchFamily="34" charset="0"/>
              </a:rPr>
              <a:pPr/>
              <a:t>15/11/2024</a:t>
            </a:fld>
            <a:endParaRPr lang="en-GB" sz="1200" b="0" dirty="0"/>
          </a:p>
        </p:txBody>
      </p:sp>
    </p:spTree>
    <p:extLst>
      <p:ext uri="{BB962C8B-B14F-4D97-AF65-F5344CB8AC3E}">
        <p14:creationId xmlns:p14="http://schemas.microsoft.com/office/powerpoint/2010/main" val="3916254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BBFA37B-D5E0-478A-B25A-3535C3D71C69}" type="datetimeFigureOut">
              <a:rPr lang="en-GB" smtClean="0"/>
              <a:t>15/11/2024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D93E08C-9161-4901-AF10-B7EB434F8A17}" type="slidenum">
              <a:rPr lang="en-GB" smtClean="0"/>
              <a:t>‹#›</a:t>
            </a:fld>
            <a:endParaRPr lang="en-GB"/>
          </a:p>
        </p:txBody>
      </p:sp>
    </p:spTree>
    <p:extLst>
      <p:ext uri="{BB962C8B-B14F-4D97-AF65-F5344CB8AC3E}">
        <p14:creationId xmlns:p14="http://schemas.microsoft.com/office/powerpoint/2010/main" val="1104628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FA37B-D5E0-478A-B25A-3535C3D71C69}"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D93E08C-9161-4901-AF10-B7EB434F8A17}" type="slidenum">
              <a:rPr lang="en-GB" smtClean="0"/>
              <a:t>‹#›</a:t>
            </a:fld>
            <a:endParaRPr lang="en-GB"/>
          </a:p>
        </p:txBody>
      </p:sp>
    </p:spTree>
    <p:extLst>
      <p:ext uri="{BB962C8B-B14F-4D97-AF65-F5344CB8AC3E}">
        <p14:creationId xmlns:p14="http://schemas.microsoft.com/office/powerpoint/2010/main" val="849072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FA37B-D5E0-478A-B25A-3535C3D71C69}"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D93E08C-9161-4901-AF10-B7EB434F8A17}" type="slidenum">
              <a:rPr lang="en-GB" smtClean="0"/>
              <a:t>‹#›</a:t>
            </a:fld>
            <a:endParaRPr lang="en-GB"/>
          </a:p>
        </p:txBody>
      </p:sp>
    </p:spTree>
    <p:extLst>
      <p:ext uri="{BB962C8B-B14F-4D97-AF65-F5344CB8AC3E}">
        <p14:creationId xmlns:p14="http://schemas.microsoft.com/office/powerpoint/2010/main" val="25310092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Shape 52"/>
        <p:cNvGrpSpPr/>
        <p:nvPr/>
      </p:nvGrpSpPr>
      <p:grpSpPr>
        <a:xfrm>
          <a:off x="0" y="0"/>
          <a:ext cx="0" cy="0"/>
          <a:chOff x="0" y="0"/>
          <a:chExt cx="0" cy="0"/>
        </a:xfrm>
      </p:grpSpPr>
      <p:pic>
        <p:nvPicPr>
          <p:cNvPr id="53" name="Shape 53" descr="Template-blue.jpg"/>
          <p:cNvPicPr preferRelativeResize="0"/>
          <p:nvPr userDrawn="1"/>
        </p:nvPicPr>
        <p:blipFill rotWithShape="1">
          <a:blip r:embed="rId2">
            <a:alphaModFix/>
          </a:blip>
          <a:srcRect/>
          <a:stretch/>
        </p:blipFill>
        <p:spPr>
          <a:xfrm>
            <a:off x="65088" y="61915"/>
            <a:ext cx="9026525" cy="6730999"/>
          </a:xfrm>
          <a:prstGeom prst="rect">
            <a:avLst/>
          </a:prstGeom>
          <a:noFill/>
          <a:ln>
            <a:noFill/>
          </a:ln>
        </p:spPr>
      </p:pic>
      <p:pic>
        <p:nvPicPr>
          <p:cNvPr id="54" name="Shape 54" descr="corner.png"/>
          <p:cNvPicPr preferRelativeResize="0"/>
          <p:nvPr userDrawn="1"/>
        </p:nvPicPr>
        <p:blipFill rotWithShape="1">
          <a:blip r:embed="rId3">
            <a:alphaModFix/>
          </a:blip>
          <a:srcRect/>
          <a:stretch/>
        </p:blipFill>
        <p:spPr>
          <a:xfrm>
            <a:off x="0" y="0"/>
            <a:ext cx="9144000" cy="6858000"/>
          </a:xfrm>
          <a:prstGeom prst="rect">
            <a:avLst/>
          </a:prstGeom>
          <a:noFill/>
          <a:ln>
            <a:noFill/>
          </a:ln>
        </p:spPr>
      </p:pic>
      <p:sp>
        <p:nvSpPr>
          <p:cNvPr id="58" name="Shape 58"/>
          <p:cNvSpPr txBox="1">
            <a:spLocks noGrp="1"/>
          </p:cNvSpPr>
          <p:nvPr>
            <p:ph type="ftr" idx="11"/>
          </p:nvPr>
        </p:nvSpPr>
        <p:spPr>
          <a:xfrm>
            <a:off x="3124201" y="6356353"/>
            <a:ext cx="2895599" cy="365125"/>
          </a:xfrm>
          <a:prstGeom prst="rect">
            <a:avLst/>
          </a:prstGeom>
          <a:noFill/>
          <a:ln>
            <a:noFill/>
          </a:ln>
        </p:spPr>
        <p:txBody>
          <a:bodyPr wrap="square" lIns="91425" tIns="91425" rIns="91425" bIns="91425" anchor="ctr" anchorCtr="0"/>
          <a:lstStyle>
            <a:lvl1pPr marL="0" marR="0" lvl="0" indent="0" algn="ctr" rtl="0">
              <a:spcBef>
                <a:spcPts val="0"/>
              </a:spcBef>
              <a:buNone/>
              <a:defRPr sz="900">
                <a:solidFill>
                  <a:srgbClr val="FFFFFF"/>
                </a:solidFill>
                <a:latin typeface="Arial"/>
                <a:ea typeface="Arial"/>
                <a:cs typeface="Arial"/>
                <a:sym typeface="Arial"/>
              </a:defRPr>
            </a:lvl1pPr>
            <a:lvl2pPr marL="342909" marR="0" lvl="1" indent="0" algn="l" rtl="0">
              <a:spcBef>
                <a:spcPts val="0"/>
              </a:spcBef>
              <a:buNone/>
              <a:defRPr sz="1350" b="0" i="0" u="none" strike="noStrike" cap="none">
                <a:solidFill>
                  <a:schemeClr val="dk1"/>
                </a:solidFill>
                <a:latin typeface="Calibri"/>
                <a:ea typeface="Calibri"/>
                <a:cs typeface="Calibri"/>
                <a:sym typeface="Calibri"/>
              </a:defRPr>
            </a:lvl2pPr>
            <a:lvl3pPr marL="685817" marR="0" lvl="2" indent="0" algn="l" rtl="0">
              <a:spcBef>
                <a:spcPts val="0"/>
              </a:spcBef>
              <a:buNone/>
              <a:defRPr sz="1350" b="0" i="0" u="none" strike="noStrike" cap="none">
                <a:solidFill>
                  <a:schemeClr val="dk1"/>
                </a:solidFill>
                <a:latin typeface="Calibri"/>
                <a:ea typeface="Calibri"/>
                <a:cs typeface="Calibri"/>
                <a:sym typeface="Calibri"/>
              </a:defRPr>
            </a:lvl3pPr>
            <a:lvl4pPr marL="1028726" marR="0" lvl="3" indent="0" algn="l" rtl="0">
              <a:spcBef>
                <a:spcPts val="0"/>
              </a:spcBef>
              <a:buNone/>
              <a:defRPr sz="1350" b="0" i="0" u="none" strike="noStrike" cap="none">
                <a:solidFill>
                  <a:schemeClr val="dk1"/>
                </a:solidFill>
                <a:latin typeface="Calibri"/>
                <a:ea typeface="Calibri"/>
                <a:cs typeface="Calibri"/>
                <a:sym typeface="Calibri"/>
              </a:defRPr>
            </a:lvl4pPr>
            <a:lvl5pPr marL="1371634" marR="0" lvl="4" indent="0" algn="l" rtl="0">
              <a:spcBef>
                <a:spcPts val="0"/>
              </a:spcBef>
              <a:buNone/>
              <a:defRPr sz="1350" b="0" i="0" u="none" strike="noStrike" cap="none">
                <a:solidFill>
                  <a:schemeClr val="dk1"/>
                </a:solidFill>
                <a:latin typeface="Calibri"/>
                <a:ea typeface="Calibri"/>
                <a:cs typeface="Calibri"/>
                <a:sym typeface="Calibri"/>
              </a:defRPr>
            </a:lvl5pPr>
            <a:lvl6pPr marL="1714543" marR="0" lvl="5" indent="0" algn="l" rtl="0">
              <a:spcBef>
                <a:spcPts val="0"/>
              </a:spcBef>
              <a:buNone/>
              <a:defRPr sz="1350" b="0" i="0" u="none" strike="noStrike" cap="none">
                <a:solidFill>
                  <a:schemeClr val="dk1"/>
                </a:solidFill>
                <a:latin typeface="Calibri"/>
                <a:ea typeface="Calibri"/>
                <a:cs typeface="Calibri"/>
                <a:sym typeface="Calibri"/>
              </a:defRPr>
            </a:lvl6pPr>
            <a:lvl7pPr marL="2057451" marR="0" lvl="6" indent="0" algn="l" rtl="0">
              <a:spcBef>
                <a:spcPts val="0"/>
              </a:spcBef>
              <a:buNone/>
              <a:defRPr sz="1350" b="0" i="0" u="none" strike="noStrike" cap="none">
                <a:solidFill>
                  <a:schemeClr val="dk1"/>
                </a:solidFill>
                <a:latin typeface="Calibri"/>
                <a:ea typeface="Calibri"/>
                <a:cs typeface="Calibri"/>
                <a:sym typeface="Calibri"/>
              </a:defRPr>
            </a:lvl7pPr>
            <a:lvl8pPr marL="2400360" marR="0" lvl="7" indent="0" algn="l" rtl="0">
              <a:spcBef>
                <a:spcPts val="0"/>
              </a:spcBef>
              <a:buNone/>
              <a:defRPr sz="1350" b="0" i="0" u="none" strike="noStrike" cap="none">
                <a:solidFill>
                  <a:schemeClr val="dk1"/>
                </a:solidFill>
                <a:latin typeface="Calibri"/>
                <a:ea typeface="Calibri"/>
                <a:cs typeface="Calibri"/>
                <a:sym typeface="Calibri"/>
              </a:defRPr>
            </a:lvl8pPr>
            <a:lvl9pPr marL="2743269" marR="0" lvl="8" indent="0" algn="l" rtl="0">
              <a:spcBef>
                <a:spcPts val="0"/>
              </a:spcBef>
              <a:buNone/>
              <a:defRPr sz="1350" b="0" i="0" u="none" strike="noStrike" cap="none">
                <a:solidFill>
                  <a:schemeClr val="dk1"/>
                </a:solidFill>
                <a:latin typeface="Calibri"/>
                <a:ea typeface="Calibri"/>
                <a:cs typeface="Calibri"/>
                <a:sym typeface="Calibri"/>
              </a:defRPr>
            </a:lvl9pPr>
          </a:lstStyle>
          <a:p>
            <a:endParaRPr/>
          </a:p>
        </p:txBody>
      </p:sp>
      <p:pic>
        <p:nvPicPr>
          <p:cNvPr id="10" name="Shape 132" descr="logo-01.png"/>
          <p:cNvPicPr preferRelativeResize="0"/>
          <p:nvPr userDrawn="1"/>
        </p:nvPicPr>
        <p:blipFill rotWithShape="1">
          <a:blip r:embed="rId4">
            <a:alphaModFix/>
          </a:blip>
          <a:srcRect/>
          <a:stretch/>
        </p:blipFill>
        <p:spPr>
          <a:xfrm>
            <a:off x="71823" y="281412"/>
            <a:ext cx="1046636" cy="1130299"/>
          </a:xfrm>
          <a:prstGeom prst="rect">
            <a:avLst/>
          </a:prstGeom>
          <a:noFill/>
          <a:ln>
            <a:noFill/>
          </a:ln>
        </p:spPr>
      </p:pic>
      <p:sp>
        <p:nvSpPr>
          <p:cNvPr id="8" name="TextBox 7"/>
          <p:cNvSpPr txBox="1"/>
          <p:nvPr userDrawn="1"/>
        </p:nvSpPr>
        <p:spPr>
          <a:xfrm>
            <a:off x="174002" y="4770438"/>
            <a:ext cx="2846291" cy="1107996"/>
          </a:xfrm>
          <a:prstGeom prst="rect">
            <a:avLst/>
          </a:prstGeom>
          <a:noFill/>
          <a:ln w="28575">
            <a:noFill/>
          </a:ln>
        </p:spPr>
        <p:txBody>
          <a:bodyPr wrap="square" rtlCol="0">
            <a:spAutoFit/>
          </a:bodyPr>
          <a:lstStyle/>
          <a:p>
            <a:pPr fontAlgn="base">
              <a:defRPr/>
            </a:pPr>
            <a:r>
              <a:rPr lang="en-GB" sz="6600" b="1" kern="1200" dirty="0">
                <a:solidFill>
                  <a:prstClr val="white"/>
                </a:solidFill>
                <a:latin typeface="Bryant Bold" panose="020B0503040000020003" pitchFamily="34" charset="0"/>
                <a:ea typeface="MS PGothic" panose="020B0600070205080204" pitchFamily="34" charset="-128"/>
                <a:cs typeface="Bryant Regular" panose="020B0503040000020003" pitchFamily="34" charset="0"/>
              </a:rPr>
              <a:t> </a:t>
            </a:r>
            <a:r>
              <a:rPr lang="en-GB" sz="6600" b="1" kern="1200" dirty="0">
                <a:solidFill>
                  <a:prstClr val="black"/>
                </a:solidFill>
                <a:latin typeface="Bryant Bold" panose="020B0503040000020003" pitchFamily="34" charset="0"/>
                <a:ea typeface="MS PGothic" panose="020B0600070205080204" pitchFamily="34" charset="-128"/>
                <a:cs typeface="Bryant Regular" panose="020B0503040000020003" pitchFamily="34" charset="0"/>
              </a:rPr>
              <a:t> </a:t>
            </a:r>
          </a:p>
        </p:txBody>
      </p:sp>
      <p:sp>
        <p:nvSpPr>
          <p:cNvPr id="3" name="Text Placeholder 2"/>
          <p:cNvSpPr>
            <a:spLocks noGrp="1"/>
          </p:cNvSpPr>
          <p:nvPr>
            <p:ph type="body" sz="quarter" idx="13"/>
          </p:nvPr>
        </p:nvSpPr>
        <p:spPr>
          <a:xfrm>
            <a:off x="152400" y="4776789"/>
            <a:ext cx="2854569" cy="1171575"/>
          </a:xfrm>
        </p:spPr>
        <p:txBody>
          <a:bodyPr/>
          <a:lstStyle>
            <a:lvl1pPr marL="112544" indent="0">
              <a:buNone/>
              <a:defRPr sz="6600">
                <a:solidFill>
                  <a:schemeClr val="bg1"/>
                </a:solidFill>
                <a:latin typeface="Bryant Bold" panose="020B0503040000020003" pitchFamily="34" charset="0"/>
              </a:defRPr>
            </a:lvl1pPr>
          </a:lstStyle>
          <a:p>
            <a:pPr lvl="0"/>
            <a:endParaRPr lang="en-GB" dirty="0"/>
          </a:p>
        </p:txBody>
      </p:sp>
      <p:sp>
        <p:nvSpPr>
          <p:cNvPr id="5" name="Text Placeholder 4"/>
          <p:cNvSpPr>
            <a:spLocks noGrp="1"/>
          </p:cNvSpPr>
          <p:nvPr>
            <p:ph type="body" sz="quarter" idx="14"/>
          </p:nvPr>
        </p:nvSpPr>
        <p:spPr>
          <a:xfrm>
            <a:off x="5643836" y="4776788"/>
            <a:ext cx="3196004" cy="1192212"/>
          </a:xfrm>
        </p:spPr>
        <p:txBody>
          <a:bodyPr/>
          <a:lstStyle>
            <a:lvl1pPr marL="112544" indent="0">
              <a:buNone/>
              <a:defRPr sz="6600">
                <a:solidFill>
                  <a:schemeClr val="bg1"/>
                </a:solidFill>
                <a:latin typeface="Bryant Bold" panose="020B0503040000020003" pitchFamily="34" charset="0"/>
              </a:defRPr>
            </a:lvl1pPr>
          </a:lstStyle>
          <a:p>
            <a:pPr lvl="0"/>
            <a:endParaRPr lang="en-GB" dirty="0"/>
          </a:p>
        </p:txBody>
      </p:sp>
      <p:sp>
        <p:nvSpPr>
          <p:cNvPr id="7" name="Text Placeholder 6"/>
          <p:cNvSpPr>
            <a:spLocks noGrp="1"/>
          </p:cNvSpPr>
          <p:nvPr>
            <p:ph type="body" sz="quarter" idx="15"/>
          </p:nvPr>
        </p:nvSpPr>
        <p:spPr>
          <a:xfrm>
            <a:off x="595141" y="1473624"/>
            <a:ext cx="8298474" cy="2749550"/>
          </a:xfrm>
        </p:spPr>
        <p:txBody>
          <a:bodyPr/>
          <a:lstStyle>
            <a:lvl1pPr marL="112544" indent="0" algn="ctr">
              <a:buNone/>
              <a:defRPr sz="4505">
                <a:solidFill>
                  <a:schemeClr val="bg1"/>
                </a:solidFill>
                <a:latin typeface="Bryant Bold" panose="020B0503040000020003" pitchFamily="34" charset="0"/>
              </a:defRPr>
            </a:lvl1pPr>
          </a:lstStyle>
          <a:p>
            <a:pPr lvl="0"/>
            <a:endParaRPr lang="en-GB" dirty="0"/>
          </a:p>
          <a:p>
            <a:pPr lvl="0"/>
            <a:endParaRPr lang="en-GB" dirty="0"/>
          </a:p>
        </p:txBody>
      </p:sp>
    </p:spTree>
    <p:extLst>
      <p:ext uri="{BB962C8B-B14F-4D97-AF65-F5344CB8AC3E}">
        <p14:creationId xmlns:p14="http://schemas.microsoft.com/office/powerpoint/2010/main" val="471195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lide 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A87578A-0C98-4E07-89CB-153445462EFA}"/>
              </a:ext>
            </a:extLst>
          </p:cNvPr>
          <p:cNvSpPr/>
          <p:nvPr userDrawn="1"/>
        </p:nvSpPr>
        <p:spPr>
          <a:xfrm>
            <a:off x="0" y="-4274"/>
            <a:ext cx="1332362" cy="513799"/>
          </a:xfrm>
          <a:prstGeom prst="rect">
            <a:avLst/>
          </a:prstGeom>
          <a:solidFill>
            <a:srgbClr val="FADF47"/>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endParaRPr lang="en-US" sz="1400" b="1" dirty="0">
              <a:solidFill>
                <a:srgbClr val="92D050"/>
              </a:solidFill>
              <a:latin typeface="Arial" panose="020B0604020202020204" pitchFamily="34" charset="0"/>
              <a:ea typeface="Tahoma"/>
              <a:cs typeface="Arial" panose="020B0604020202020204" pitchFamily="34" charset="0"/>
            </a:endParaRPr>
          </a:p>
        </p:txBody>
      </p:sp>
      <p:sp>
        <p:nvSpPr>
          <p:cNvPr id="8" name="Rectangle 7">
            <a:extLst>
              <a:ext uri="{FF2B5EF4-FFF2-40B4-BE49-F238E27FC236}">
                <a16:creationId xmlns:a16="http://schemas.microsoft.com/office/drawing/2014/main" id="{1B50C3D3-DBDB-4291-AAC7-C8A5AB47D1E1}"/>
              </a:ext>
            </a:extLst>
          </p:cNvPr>
          <p:cNvSpPr/>
          <p:nvPr userDrawn="1"/>
        </p:nvSpPr>
        <p:spPr>
          <a:xfrm>
            <a:off x="1331643" y="-718"/>
            <a:ext cx="7812358" cy="510646"/>
          </a:xfrm>
          <a:prstGeom prst="rect">
            <a:avLst/>
          </a:prstGeom>
          <a:solidFill>
            <a:srgbClr val="388CDA"/>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r"/>
            <a:r>
              <a:rPr lang="en-US" sz="1200" b="1" dirty="0">
                <a:solidFill>
                  <a:schemeClr val="bg1"/>
                </a:solidFill>
                <a:latin typeface="Arial" panose="020B0604020202020204" pitchFamily="34" charset="0"/>
                <a:ea typeface="Tahoma"/>
                <a:cs typeface="Arial" panose="020B0604020202020204" pitchFamily="34" charset="0"/>
              </a:rPr>
              <a:t>Year 6 SATs 2019 Presentation for Parents, </a:t>
            </a:r>
            <a:r>
              <a:rPr lang="en-US" sz="1200" b="1" dirty="0" err="1">
                <a:solidFill>
                  <a:schemeClr val="bg1"/>
                </a:solidFill>
                <a:latin typeface="Arial" panose="020B0604020202020204" pitchFamily="34" charset="0"/>
                <a:ea typeface="Tahoma"/>
                <a:cs typeface="Arial" panose="020B0604020202020204" pitchFamily="34" charset="0"/>
              </a:rPr>
              <a:t>Carers</a:t>
            </a:r>
            <a:r>
              <a:rPr lang="en-US" sz="1200" b="1" dirty="0">
                <a:solidFill>
                  <a:schemeClr val="bg1"/>
                </a:solidFill>
                <a:latin typeface="Arial" panose="020B0604020202020204" pitchFamily="34" charset="0"/>
                <a:ea typeface="Tahoma"/>
                <a:cs typeface="Arial" panose="020B0604020202020204" pitchFamily="34" charset="0"/>
              </a:rPr>
              <a:t> &amp; Guardians</a:t>
            </a:r>
          </a:p>
        </p:txBody>
      </p:sp>
      <p:sp>
        <p:nvSpPr>
          <p:cNvPr id="13" name="TextBox 12">
            <a:extLst>
              <a:ext uri="{FF2B5EF4-FFF2-40B4-BE49-F238E27FC236}">
                <a16:creationId xmlns:a16="http://schemas.microsoft.com/office/drawing/2014/main" id="{CA6EDBD0-03A3-4AF0-ACAC-E7DC67E310CD}"/>
              </a:ext>
            </a:extLst>
          </p:cNvPr>
          <p:cNvSpPr txBox="1"/>
          <p:nvPr userDrawn="1"/>
        </p:nvSpPr>
        <p:spPr>
          <a:xfrm>
            <a:off x="382588" y="6521242"/>
            <a:ext cx="8720586" cy="461665"/>
          </a:xfrm>
          <a:prstGeom prst="rect">
            <a:avLst/>
          </a:prstGeom>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r"/>
            <a:endParaRPr lang="en-US" sz="1200" dirty="0">
              <a:latin typeface="Arial" panose="020B0604020202020204" pitchFamily="34" charset="0"/>
              <a:ea typeface="Source Sans Pro" panose="020B0503030403020204" pitchFamily="34" charset="0"/>
              <a:cs typeface="Arial" panose="020B0604020202020204" pitchFamily="34" charset="0"/>
            </a:endParaRPr>
          </a:p>
          <a:p>
            <a:pPr algn="r"/>
            <a:endParaRPr lang="en-US" sz="1200" dirty="0">
              <a:latin typeface="Arial" panose="020B0604020202020204" pitchFamily="34" charset="0"/>
              <a:ea typeface="Source Sans Pro" panose="020B0503030403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57C28289-A731-4F13-AA5A-6C362F4EE55E}"/>
              </a:ext>
            </a:extLst>
          </p:cNvPr>
          <p:cNvSpPr txBox="1"/>
          <p:nvPr userDrawn="1"/>
        </p:nvSpPr>
        <p:spPr>
          <a:xfrm>
            <a:off x="116959" y="587539"/>
            <a:ext cx="8720586" cy="181588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a:ln>
                  <a:noFill/>
                </a:ln>
                <a:solidFill>
                  <a:schemeClr val="tx1"/>
                </a:solidFill>
                <a:effectLst/>
                <a:uLnTx/>
                <a:uFillTx/>
                <a:latin typeface="Arial" panose="020B0604020202020204" pitchFamily="34" charset="0"/>
                <a:cs typeface="Arial" panose="020B0604020202020204" pitchFamily="34" charset="0"/>
              </a:rPr>
              <a:t>At Third Space Learning we provide personalised online lessons from specialist maths tutors to support the target groups in your school.</a:t>
            </a: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GB" sz="1600" b="1" i="0" u="none" strike="noStrike" kern="0" cap="none" spc="0" normalizeH="0" baseline="0" noProof="0" dirty="0">
              <a:ln>
                <a:noFill/>
              </a:ln>
              <a:solidFill>
                <a:schemeClr val="tx1"/>
              </a:solidFill>
              <a:effectLst/>
              <a:uLnTx/>
              <a:uFillTx/>
              <a:latin typeface="Arial" panose="020B0604020202020204" pitchFamily="34"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a:ln>
                  <a:noFill/>
                </a:ln>
                <a:solidFill>
                  <a:schemeClr val="tx1"/>
                </a:solidFill>
                <a:effectLst/>
                <a:uLnTx/>
                <a:uFillTx/>
                <a:latin typeface="Arial "/>
                <a:cs typeface="Arial" panose="020B0604020202020204" pitchFamily="34" charset="0"/>
              </a:rPr>
              <a:t>We work with hundreds of UK primary schools and understand how important parental engagement is in ensuring good progress and attainment for all pupils. We hope you find our year 4 multiplication tables check presentation for parents a useful tool to encourage discussion and build relationships in the run-up to the check.</a:t>
            </a:r>
            <a:endParaRPr lang="en-US" sz="1800" b="1" dirty="0">
              <a:solidFill>
                <a:schemeClr val="tx1"/>
              </a:solidFill>
              <a:latin typeface="Arial" panose="020B0604020202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7D96677A-50D7-4833-A9B0-EBD23DE74D11}"/>
              </a:ext>
            </a:extLst>
          </p:cNvPr>
          <p:cNvSpPr/>
          <p:nvPr userDrawn="1"/>
        </p:nvSpPr>
        <p:spPr>
          <a:xfrm>
            <a:off x="226024" y="121668"/>
            <a:ext cx="950901" cy="276999"/>
          </a:xfrm>
          <a:prstGeom prst="rect">
            <a:avLst/>
          </a:prstGeom>
        </p:spPr>
        <p:txBody>
          <a:bodyPr wrap="none">
            <a:spAutoFit/>
          </a:bodyPr>
          <a:lstStyle/>
          <a:p>
            <a:fld id="{9EF046D9-8B07-4634-9C1D-18D8EFE4578C}" type="datetime1">
              <a:rPr lang="en-GB" sz="1200" b="0" smtClean="0">
                <a:latin typeface="Arial" panose="020B0604020202020204" pitchFamily="34" charset="0"/>
                <a:ea typeface="Source Sans Pro" panose="020B0503030403020204" pitchFamily="34" charset="0"/>
                <a:cs typeface="Arial" panose="020B0604020202020204" pitchFamily="34" charset="0"/>
              </a:rPr>
              <a:pPr/>
              <a:t>15/11/2024</a:t>
            </a:fld>
            <a:endParaRPr lang="en-GB" sz="1200" b="0" dirty="0"/>
          </a:p>
        </p:txBody>
      </p:sp>
      <p:pic>
        <p:nvPicPr>
          <p:cNvPr id="4" name="Picture 3">
            <a:extLst>
              <a:ext uri="{FF2B5EF4-FFF2-40B4-BE49-F238E27FC236}">
                <a16:creationId xmlns:a16="http://schemas.microsoft.com/office/drawing/2014/main" id="{9EE23DD0-83B0-4B69-80F5-CF1108C23473}"/>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0123" r="15217" b="277"/>
          <a:stretch/>
        </p:blipFill>
        <p:spPr>
          <a:xfrm>
            <a:off x="226024" y="2539223"/>
            <a:ext cx="2554278" cy="3686562"/>
          </a:xfrm>
          <a:prstGeom prst="rect">
            <a:avLst/>
          </a:prstGeom>
        </p:spPr>
      </p:pic>
      <p:pic>
        <p:nvPicPr>
          <p:cNvPr id="10" name="Picture 8" descr="A close up of a logo&#10;&#10;Description generated with very high confidence">
            <a:extLst>
              <a:ext uri="{FF2B5EF4-FFF2-40B4-BE49-F238E27FC236}">
                <a16:creationId xmlns:a16="http://schemas.microsoft.com/office/drawing/2014/main" id="{F2139FB0-A222-4335-A10C-2ADEF832E6E9}"/>
              </a:ext>
            </a:extLst>
          </p:cNvPr>
          <p:cNvPicPr>
            <a:picLocks noChangeAspect="1"/>
          </p:cNvPicPr>
          <p:nvPr userDrawn="1"/>
        </p:nvPicPr>
        <p:blipFill>
          <a:blip r:embed="rId3"/>
          <a:stretch>
            <a:fillRect/>
          </a:stretch>
        </p:blipFill>
        <p:spPr>
          <a:xfrm>
            <a:off x="341761" y="6409707"/>
            <a:ext cx="2646941" cy="222263"/>
          </a:xfrm>
          <a:prstGeom prst="rect">
            <a:avLst/>
          </a:prstGeom>
        </p:spPr>
      </p:pic>
      <p:sp>
        <p:nvSpPr>
          <p:cNvPr id="2" name="Rectangle 1">
            <a:extLst>
              <a:ext uri="{FF2B5EF4-FFF2-40B4-BE49-F238E27FC236}">
                <a16:creationId xmlns:a16="http://schemas.microsoft.com/office/drawing/2014/main" id="{D8E16A17-FC36-436A-82CA-601A0BD4B29D}"/>
              </a:ext>
            </a:extLst>
          </p:cNvPr>
          <p:cNvSpPr/>
          <p:nvPr userDrawn="1"/>
        </p:nvSpPr>
        <p:spPr>
          <a:xfrm>
            <a:off x="3031087" y="2699036"/>
            <a:ext cx="5806458" cy="3662541"/>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
                <a:ea typeface="+mn-ea"/>
                <a:cs typeface="Arial" panose="020B0604020202020204" pitchFamily="34" charset="0"/>
              </a:rPr>
              <a:t>If you have pupils who need additional support this term you can sign up now to join the weekly 1-to-1 lessons: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dirty="0">
              <a:ln>
                <a:noFill/>
              </a:ln>
              <a:solidFill>
                <a:prstClr val="black"/>
              </a:solidFill>
              <a:effectLst/>
              <a:uLnTx/>
              <a:uFillTx/>
              <a:latin typeface="Arial "/>
              <a:ea typeface="+mn-ea"/>
              <a:cs typeface="Arial" panose="020B060402020202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GB" sz="1600" b="0" i="0" u="none" strike="noStrike" kern="0" cap="none" spc="0" normalizeH="0" baseline="0" noProof="0" dirty="0">
                <a:ln>
                  <a:noFill/>
                </a:ln>
                <a:solidFill>
                  <a:prstClr val="black"/>
                </a:solidFill>
                <a:effectLst/>
                <a:uLnTx/>
                <a:uFillTx/>
                <a:latin typeface="Arial "/>
                <a:ea typeface="+mn-ea"/>
                <a:cs typeface="Arial" panose="020B0604020202020204" pitchFamily="34" charset="0"/>
              </a:rPr>
              <a:t>Boost confidence;</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GB" sz="1600" b="0" i="0" u="none" strike="noStrike" kern="0" cap="none" spc="0" normalizeH="0" baseline="0" noProof="0" dirty="0">
                <a:ln>
                  <a:noFill/>
                </a:ln>
                <a:solidFill>
                  <a:prstClr val="black"/>
                </a:solidFill>
                <a:effectLst/>
                <a:uLnTx/>
                <a:uFillTx/>
                <a:latin typeface="Arial "/>
                <a:ea typeface="+mn-ea"/>
                <a:cs typeface="Arial" panose="020B0604020202020204" pitchFamily="34" charset="0"/>
              </a:rPr>
              <a:t>Improve problem solving;</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GB" sz="1600" b="0" i="0" u="none" strike="noStrike" kern="0" cap="none" spc="0" normalizeH="0" baseline="0" noProof="0" dirty="0">
                <a:ln>
                  <a:noFill/>
                </a:ln>
                <a:solidFill>
                  <a:prstClr val="black"/>
                </a:solidFill>
                <a:effectLst/>
                <a:uLnTx/>
                <a:uFillTx/>
                <a:latin typeface="Arial "/>
                <a:ea typeface="+mn-ea"/>
                <a:cs typeface="Arial" panose="020B0604020202020204" pitchFamily="34" charset="0"/>
              </a:rPr>
              <a:t>Raise attainment.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dirty="0">
              <a:ln>
                <a:noFill/>
              </a:ln>
              <a:solidFill>
                <a:prstClr val="black"/>
              </a:solidFill>
              <a:effectLst/>
              <a:uLnTx/>
              <a:uFillTx/>
              <a:latin typeface="Arial "/>
              <a:ea typeface="+mn-ea"/>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dirty="0">
              <a:ln>
                <a:noFill/>
              </a:ln>
              <a:solidFill>
                <a:prstClr val="black"/>
              </a:solidFill>
              <a:effectLst/>
              <a:uLnTx/>
              <a:uFillTx/>
              <a:latin typeface="Arial "/>
              <a:ea typeface="+mn-ea"/>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a:ln>
                  <a:noFill/>
                </a:ln>
                <a:solidFill>
                  <a:prstClr val="black"/>
                </a:solidFill>
                <a:effectLst/>
                <a:uLnTx/>
                <a:uFillTx/>
                <a:latin typeface="Arial "/>
                <a:ea typeface="+mn-ea"/>
                <a:cs typeface="Arial" panose="020B0604020202020204" pitchFamily="34" charset="0"/>
              </a:rPr>
              <a:t>Book your free demo</a:t>
            </a:r>
            <a:r>
              <a:rPr kumimoji="0" lang="en-GB" sz="1600" b="0" i="0" u="none" strike="noStrike" kern="0" cap="none" spc="0" normalizeH="0" baseline="0" noProof="0" dirty="0">
                <a:ln>
                  <a:noFill/>
                </a:ln>
                <a:solidFill>
                  <a:prstClr val="black"/>
                </a:solidFill>
                <a:effectLst/>
                <a:uLnTx/>
                <a:uFillTx/>
                <a:latin typeface="Arial "/>
                <a:ea typeface="+mn-ea"/>
                <a:cs typeface="Arial" panose="020B0604020202020204" pitchFamily="34"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chemeClr val="tx1"/>
                </a:solidFill>
                <a:effectLst/>
                <a:uLnTx/>
                <a:uFillTx/>
                <a:latin typeface="Arial "/>
                <a:cs typeface="Arial" panose="020B0604020202020204" pitchFamily="34" charset="0"/>
              </a:rPr>
              <a:t>thirdspacelearning.com</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chemeClr val="tx1"/>
                </a:solidFill>
                <a:effectLst/>
                <a:uLnTx/>
                <a:uFillTx/>
                <a:latin typeface="Arial "/>
                <a:cs typeface="Arial" panose="020B0604020202020204" pitchFamily="34" charset="0"/>
              </a:rPr>
              <a:t>020 3771 0095 </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chemeClr val="tx1"/>
                </a:solidFill>
                <a:effectLst/>
                <a:uLnTx/>
                <a:uFillTx/>
                <a:latin typeface="Arial "/>
                <a:cs typeface="Arial" panose="020B0604020202020204" pitchFamily="34" charset="0"/>
              </a:rPr>
              <a:t>hello@thirdspacelearning.com</a:t>
            </a:r>
            <a:endParaRPr lang="en-US" sz="1800" b="1" dirty="0">
              <a:solidFill>
                <a:schemeClr val="tx1"/>
              </a:solidFill>
              <a:latin typeface="Arial "/>
              <a:cs typeface="Arial" panose="020B0604020202020204" pitchFamily="34" charset="0"/>
            </a:endParaRPr>
          </a:p>
          <a:p>
            <a:pPr algn="just"/>
            <a:endParaRPr lang="en-US" sz="1800" b="1" dirty="0">
              <a:solidFill>
                <a:schemeClr val="tx1"/>
              </a:solidFill>
              <a:latin typeface="Arial" panose="020B0604020202020204" pitchFamily="34" charset="0"/>
              <a:cs typeface="Arial" panose="020B0604020202020204" pitchFamily="34"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n-US" sz="1600" b="1" dirty="0">
                <a:solidFill>
                  <a:schemeClr val="tx1"/>
                </a:solidFill>
                <a:latin typeface="Arial" panose="020B0604020202020204" pitchFamily="34" charset="0"/>
                <a:cs typeface="Arial" panose="020B0604020202020204" pitchFamily="34" charset="0"/>
              </a:rPr>
              <a:t>Boosting maths progress through 1-to-1 conversations</a:t>
            </a:r>
          </a:p>
        </p:txBody>
      </p:sp>
    </p:spTree>
    <p:extLst>
      <p:ext uri="{BB962C8B-B14F-4D97-AF65-F5344CB8AC3E}">
        <p14:creationId xmlns:p14="http://schemas.microsoft.com/office/powerpoint/2010/main" val="771276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FA37B-D5E0-478A-B25A-3535C3D71C69}"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D93E08C-9161-4901-AF10-B7EB434F8A17}" type="slidenum">
              <a:rPr lang="en-GB" smtClean="0"/>
              <a:t>‹#›</a:t>
            </a:fld>
            <a:endParaRPr lang="en-GB"/>
          </a:p>
        </p:txBody>
      </p:sp>
    </p:spTree>
    <p:extLst>
      <p:ext uri="{BB962C8B-B14F-4D97-AF65-F5344CB8AC3E}">
        <p14:creationId xmlns:p14="http://schemas.microsoft.com/office/powerpoint/2010/main" val="4268976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BFA37B-D5E0-478A-B25A-3535C3D71C69}"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D93E08C-9161-4901-AF10-B7EB434F8A17}" type="slidenum">
              <a:rPr lang="en-GB" smtClean="0"/>
              <a:t>‹#›</a:t>
            </a:fld>
            <a:endParaRPr lang="en-GB"/>
          </a:p>
        </p:txBody>
      </p:sp>
    </p:spTree>
    <p:extLst>
      <p:ext uri="{BB962C8B-B14F-4D97-AF65-F5344CB8AC3E}">
        <p14:creationId xmlns:p14="http://schemas.microsoft.com/office/powerpoint/2010/main" val="1543918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BFA37B-D5E0-478A-B25A-3535C3D71C69}" type="datetimeFigureOut">
              <a:rPr lang="en-GB" smtClean="0"/>
              <a:t>15/11/2024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D93E08C-9161-4901-AF10-B7EB434F8A17}" type="slidenum">
              <a:rPr lang="en-GB" smtClean="0"/>
              <a:t>‹#›</a:t>
            </a:fld>
            <a:endParaRPr lang="en-GB"/>
          </a:p>
        </p:txBody>
      </p:sp>
    </p:spTree>
    <p:extLst>
      <p:ext uri="{BB962C8B-B14F-4D97-AF65-F5344CB8AC3E}">
        <p14:creationId xmlns:p14="http://schemas.microsoft.com/office/powerpoint/2010/main" val="31634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BFA37B-D5E0-478A-B25A-3535C3D71C69}" type="datetimeFigureOut">
              <a:rPr lang="en-GB" smtClean="0"/>
              <a:t>15/11/2024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D93E08C-9161-4901-AF10-B7EB434F8A17}" type="slidenum">
              <a:rPr lang="en-GB" smtClean="0"/>
              <a:t>‹#›</a:t>
            </a:fld>
            <a:endParaRPr lang="en-GB"/>
          </a:p>
        </p:txBody>
      </p:sp>
    </p:spTree>
    <p:extLst>
      <p:ext uri="{BB962C8B-B14F-4D97-AF65-F5344CB8AC3E}">
        <p14:creationId xmlns:p14="http://schemas.microsoft.com/office/powerpoint/2010/main" val="1773707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BFA37B-D5E0-478A-B25A-3535C3D71C69}" type="datetimeFigureOut">
              <a:rPr lang="en-GB" smtClean="0"/>
              <a:t>15/11/2024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D93E08C-9161-4901-AF10-B7EB434F8A17}" type="slidenum">
              <a:rPr lang="en-GB" smtClean="0"/>
              <a:t>‹#›</a:t>
            </a:fld>
            <a:endParaRPr lang="en-GB"/>
          </a:p>
        </p:txBody>
      </p:sp>
    </p:spTree>
    <p:extLst>
      <p:ext uri="{BB962C8B-B14F-4D97-AF65-F5344CB8AC3E}">
        <p14:creationId xmlns:p14="http://schemas.microsoft.com/office/powerpoint/2010/main" val="1900018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75524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BBFA37B-D5E0-478A-B25A-3535C3D71C69}" type="datetimeFigureOut">
              <a:rPr lang="en-GB" smtClean="0"/>
              <a:t>15/11/2024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D93E08C-9161-4901-AF10-B7EB434F8A17}" type="slidenum">
              <a:rPr lang="en-GB" smtClean="0"/>
              <a:t>‹#›</a:t>
            </a:fld>
            <a:endParaRPr lang="en-GB"/>
          </a:p>
        </p:txBody>
      </p:sp>
    </p:spTree>
    <p:extLst>
      <p:ext uri="{BB962C8B-B14F-4D97-AF65-F5344CB8AC3E}">
        <p14:creationId xmlns:p14="http://schemas.microsoft.com/office/powerpoint/2010/main" val="2333648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BFA37B-D5E0-478A-B25A-3535C3D71C69}" type="datetimeFigureOut">
              <a:rPr lang="en-GB" smtClean="0"/>
              <a:t>15/11/2024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93E08C-9161-4901-AF10-B7EB434F8A17}" type="slidenum">
              <a:rPr lang="en-GB" smtClean="0"/>
              <a:t>‹#›</a:t>
            </a:fld>
            <a:endParaRPr lang="en-GB"/>
          </a:p>
        </p:txBody>
      </p:sp>
    </p:spTree>
    <p:extLst>
      <p:ext uri="{BB962C8B-B14F-4D97-AF65-F5344CB8AC3E}">
        <p14:creationId xmlns:p14="http://schemas.microsoft.com/office/powerpoint/2010/main" val="2678060510"/>
      </p:ext>
    </p:extLst>
  </p:cSld>
  <p:clrMap bg1="lt1" tx1="dk1" bg2="lt2" tx2="dk2" accent1="accent1" accent2="accent2" accent3="accent3" accent4="accent4" accent5="accent5" accent6="accent6" hlink="hlink" folHlink="folHlink"/>
  <p:sldLayoutIdLst>
    <p:sldLayoutId id="2147483661" r:id="rId1"/>
    <p:sldLayoutId id="2147483673"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athsframe.co.uk/en/resources/resource/477/Multiplication-Tables-Check"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www.timestables.co.uk/multiplication-tables-check/"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a:xfrm>
            <a:off x="422763" y="2451312"/>
            <a:ext cx="8298474" cy="1955376"/>
          </a:xfrm>
        </p:spPr>
        <p:txBody>
          <a:bodyPr vert="horz" lIns="91440" tIns="45720" rIns="91440" bIns="45720" rtlCol="0" anchor="t">
            <a:normAutofit fontScale="70000" lnSpcReduction="20000"/>
          </a:bodyPr>
          <a:lstStyle/>
          <a:p>
            <a:pPr marL="112395">
              <a:lnSpc>
                <a:spcPct val="120000"/>
              </a:lnSpc>
            </a:pPr>
            <a:r>
              <a:rPr lang="en-GB" sz="4800" dirty="0">
                <a:latin typeface="Comic Sans MS"/>
                <a:cs typeface="Arial"/>
              </a:rPr>
              <a:t>Springfields First School</a:t>
            </a:r>
          </a:p>
          <a:p>
            <a:pPr marL="112395">
              <a:lnSpc>
                <a:spcPct val="120000"/>
              </a:lnSpc>
            </a:pPr>
            <a:r>
              <a:rPr lang="en-GB" sz="4800" dirty="0">
                <a:latin typeface="Comic Sans MS"/>
                <a:cs typeface="Arial"/>
              </a:rPr>
              <a:t>Year 4 Multiplication Tables </a:t>
            </a:r>
            <a:endParaRPr lang="en-US" sz="4500" dirty="0">
              <a:cs typeface="Arial"/>
            </a:endParaRPr>
          </a:p>
          <a:p>
            <a:pPr marL="112395">
              <a:lnSpc>
                <a:spcPct val="120000"/>
              </a:lnSpc>
            </a:pPr>
            <a:r>
              <a:rPr lang="en-GB" sz="4800" dirty="0">
                <a:latin typeface="Comic Sans MS"/>
                <a:cs typeface="Arial"/>
              </a:rPr>
              <a:t>Check Presentation</a:t>
            </a:r>
            <a:endParaRPr lang="en-US" sz="4500" dirty="0">
              <a:cs typeface="Arial"/>
            </a:endParaRPr>
          </a:p>
        </p:txBody>
      </p:sp>
      <p:sp>
        <p:nvSpPr>
          <p:cNvPr id="5" name="Text Placeholder 1">
            <a:extLst>
              <a:ext uri="{FF2B5EF4-FFF2-40B4-BE49-F238E27FC236}">
                <a16:creationId xmlns:a16="http://schemas.microsoft.com/office/drawing/2014/main" id="{AD22F3B0-BBDC-464D-AF67-4B8B4DBD3A1F}"/>
              </a:ext>
            </a:extLst>
          </p:cNvPr>
          <p:cNvSpPr txBox="1">
            <a:spLocks/>
          </p:cNvSpPr>
          <p:nvPr/>
        </p:nvSpPr>
        <p:spPr>
          <a:xfrm>
            <a:off x="7723249" y="6159257"/>
            <a:ext cx="998562" cy="422646"/>
          </a:xfrm>
          <a:prstGeom prst="rect">
            <a:avLst/>
          </a:prstGeom>
        </p:spPr>
        <p:txBody>
          <a:bodyPr vert="horz" lIns="91440" tIns="45720" rIns="91440" bIns="45720" rtlCol="0" anchor="t">
            <a:normAutofit/>
          </a:bodyPr>
          <a:lstStyle>
            <a:lvl1pPr marL="112544" indent="0" algn="l" defTabSz="914400" rtl="0" eaLnBrk="1" latinLnBrk="0" hangingPunct="1">
              <a:lnSpc>
                <a:spcPct val="90000"/>
              </a:lnSpc>
              <a:spcBef>
                <a:spcPts val="1000"/>
              </a:spcBef>
              <a:buFont typeface="Arial" panose="020B0604020202020204" pitchFamily="34" charset="0"/>
              <a:buNone/>
              <a:defRPr sz="6600" kern="1200">
                <a:solidFill>
                  <a:schemeClr val="bg1"/>
                </a:solidFill>
                <a:latin typeface="Bryant Bold" panose="020B05030400000200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2395"/>
            <a:r>
              <a:rPr lang="en-GB" sz="2400" dirty="0">
                <a:latin typeface="Arial"/>
                <a:cs typeface="Arial"/>
              </a:rPr>
              <a:t>2024</a:t>
            </a:r>
            <a:endParaRPr lang="en-US" dirty="0"/>
          </a:p>
        </p:txBody>
      </p:sp>
    </p:spTree>
    <p:extLst>
      <p:ext uri="{BB962C8B-B14F-4D97-AF65-F5344CB8AC3E}">
        <p14:creationId xmlns:p14="http://schemas.microsoft.com/office/powerpoint/2010/main" val="123409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C05C8AC-D2C7-4ABB-8FA8-7049613918CB}"/>
              </a:ext>
            </a:extLst>
          </p:cNvPr>
          <p:cNvSpPr txBox="1"/>
          <p:nvPr/>
        </p:nvSpPr>
        <p:spPr>
          <a:xfrm>
            <a:off x="255181" y="650204"/>
            <a:ext cx="3762568" cy="369332"/>
          </a:xfrm>
          <a:prstGeom prst="rect">
            <a:avLst/>
          </a:prstGeom>
          <a:noFill/>
        </p:spPr>
        <p:txBody>
          <a:bodyPr wrap="none" lIns="91440" tIns="45720" rIns="91440" bIns="45720" rtlCol="0" anchor="t">
            <a:spAutoFit/>
          </a:bodyPr>
          <a:lstStyle/>
          <a:p>
            <a:r>
              <a:rPr lang="en-GB" b="1" u="sng" dirty="0">
                <a:latin typeface="Comic Sans MS"/>
                <a:cs typeface="Arial"/>
              </a:rPr>
              <a:t>Questions more likely to appear</a:t>
            </a:r>
            <a:endParaRPr lang="en-GB" u="sng" dirty="0">
              <a:latin typeface="Comic Sans MS"/>
              <a:cs typeface="Arial"/>
            </a:endParaRPr>
          </a:p>
        </p:txBody>
      </p:sp>
      <p:sp>
        <p:nvSpPr>
          <p:cNvPr id="11" name="TextBox 10">
            <a:extLst>
              <a:ext uri="{FF2B5EF4-FFF2-40B4-BE49-F238E27FC236}">
                <a16:creationId xmlns:a16="http://schemas.microsoft.com/office/drawing/2014/main" id="{C5A22397-22CB-48B1-9847-DF279AAA275F}"/>
              </a:ext>
            </a:extLst>
          </p:cNvPr>
          <p:cNvSpPr txBox="1"/>
          <p:nvPr/>
        </p:nvSpPr>
        <p:spPr>
          <a:xfrm>
            <a:off x="255181" y="1072701"/>
            <a:ext cx="8586896" cy="3139321"/>
          </a:xfrm>
          <a:prstGeom prst="rect">
            <a:avLst/>
          </a:prstGeom>
          <a:noFill/>
        </p:spPr>
        <p:txBody>
          <a:bodyPr wrap="square" lIns="91440" tIns="45720" rIns="91440" bIns="45720" rtlCol="0" anchor="t">
            <a:spAutoFit/>
          </a:bodyPr>
          <a:lstStyle/>
          <a:p>
            <a:endParaRPr lang="en-GB" dirty="0">
              <a:latin typeface="Comic Sans MS"/>
              <a:cs typeface="Arial" panose="020B0604020202020204" pitchFamily="34" charset="0"/>
            </a:endParaRPr>
          </a:p>
          <a:p>
            <a:r>
              <a:rPr lang="en-US" dirty="0">
                <a:latin typeface="Comic Sans MS"/>
                <a:cs typeface="Arial"/>
              </a:rPr>
              <a:t>The following 11 multiplication questions are more likely to be asked:</a:t>
            </a:r>
          </a:p>
          <a:p>
            <a:pPr marL="285750" indent="-285750">
              <a:buFont typeface="Arial" panose="020B0604020202020204" pitchFamily="34" charset="0"/>
              <a:buChar char="•"/>
            </a:pPr>
            <a:endParaRPr lang="en-US" dirty="0">
              <a:latin typeface="Comic Sans MS"/>
              <a:cs typeface="Arial" panose="020B0604020202020204" pitchFamily="34" charset="0"/>
            </a:endParaRPr>
          </a:p>
          <a:p>
            <a:pPr marL="742950" lvl="1" indent="-285750">
              <a:buFont typeface="Arial" panose="020B0604020202020204" pitchFamily="34" charset="0"/>
              <a:buChar char="•"/>
            </a:pPr>
            <a:r>
              <a:rPr lang="en-US" dirty="0">
                <a:latin typeface="Comic Sans MS"/>
                <a:cs typeface="Arial"/>
              </a:rPr>
              <a:t>6 x 6       6 x 7         6 x 8          6 x 9        6 x 12</a:t>
            </a:r>
          </a:p>
          <a:p>
            <a:pPr lvl="1"/>
            <a:endParaRPr lang="en-US" dirty="0">
              <a:latin typeface="Comic Sans MS"/>
              <a:cs typeface="Arial"/>
            </a:endParaRPr>
          </a:p>
          <a:p>
            <a:pPr marL="742950" lvl="1" indent="-285750">
              <a:buFont typeface="Arial" panose="020B0604020202020204" pitchFamily="34" charset="0"/>
              <a:buChar char="•"/>
            </a:pPr>
            <a:r>
              <a:rPr lang="en-US" dirty="0">
                <a:latin typeface="Comic Sans MS"/>
                <a:cs typeface="Arial"/>
              </a:rPr>
              <a:t>7 x 8       7 x 9         7 x 12</a:t>
            </a:r>
          </a:p>
          <a:p>
            <a:pPr lvl="1"/>
            <a:endParaRPr lang="en-US" dirty="0">
              <a:latin typeface="Comic Sans MS"/>
              <a:cs typeface="Arial"/>
            </a:endParaRPr>
          </a:p>
          <a:p>
            <a:pPr marL="742950" lvl="1" indent="-285750">
              <a:buFont typeface="Arial" panose="020B0604020202020204" pitchFamily="34" charset="0"/>
              <a:buChar char="•"/>
            </a:pPr>
            <a:r>
              <a:rPr lang="en-US" dirty="0">
                <a:latin typeface="Comic Sans MS"/>
                <a:cs typeface="Arial"/>
              </a:rPr>
              <a:t>8 x 9       8 x 12</a:t>
            </a:r>
          </a:p>
          <a:p>
            <a:pPr lvl="1"/>
            <a:endParaRPr lang="en-US" dirty="0">
              <a:latin typeface="Comic Sans MS"/>
              <a:cs typeface="Arial"/>
            </a:endParaRPr>
          </a:p>
          <a:p>
            <a:pPr marL="742950" lvl="1" indent="-285750">
              <a:buFont typeface="Arial" panose="020B0604020202020204" pitchFamily="34" charset="0"/>
              <a:buChar char="•"/>
            </a:pPr>
            <a:r>
              <a:rPr lang="en-US" dirty="0">
                <a:latin typeface="Comic Sans MS"/>
                <a:cs typeface="Arial"/>
              </a:rPr>
              <a:t>12 x 12</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4153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C05C8AC-D2C7-4ABB-8FA8-7049613918CB}"/>
              </a:ext>
            </a:extLst>
          </p:cNvPr>
          <p:cNvSpPr txBox="1"/>
          <p:nvPr/>
        </p:nvSpPr>
        <p:spPr>
          <a:xfrm>
            <a:off x="255181" y="650204"/>
            <a:ext cx="2135521" cy="369332"/>
          </a:xfrm>
          <a:prstGeom prst="rect">
            <a:avLst/>
          </a:prstGeom>
          <a:noFill/>
        </p:spPr>
        <p:txBody>
          <a:bodyPr wrap="none" lIns="91440" tIns="45720" rIns="91440" bIns="45720" rtlCol="0" anchor="t">
            <a:spAutoFit/>
          </a:bodyPr>
          <a:lstStyle/>
          <a:p>
            <a:r>
              <a:rPr lang="en-GB" b="1" u="sng" dirty="0">
                <a:latin typeface="Comic Sans MS"/>
                <a:cs typeface="Arial"/>
              </a:rPr>
              <a:t>Before the check</a:t>
            </a:r>
            <a:endParaRPr lang="en-GB" u="sng" dirty="0">
              <a:latin typeface="Comic Sans MS"/>
              <a:cs typeface="Arial"/>
            </a:endParaRPr>
          </a:p>
        </p:txBody>
      </p:sp>
      <p:sp>
        <p:nvSpPr>
          <p:cNvPr id="11" name="TextBox 10">
            <a:extLst>
              <a:ext uri="{FF2B5EF4-FFF2-40B4-BE49-F238E27FC236}">
                <a16:creationId xmlns:a16="http://schemas.microsoft.com/office/drawing/2014/main" id="{C5A22397-22CB-48B1-9847-DF279AAA275F}"/>
              </a:ext>
            </a:extLst>
          </p:cNvPr>
          <p:cNvSpPr txBox="1"/>
          <p:nvPr/>
        </p:nvSpPr>
        <p:spPr>
          <a:xfrm>
            <a:off x="255181" y="1072701"/>
            <a:ext cx="8544366" cy="1477328"/>
          </a:xfrm>
          <a:prstGeom prst="rect">
            <a:avLst/>
          </a:prstGeom>
          <a:noFill/>
        </p:spPr>
        <p:txBody>
          <a:bodyPr wrap="square" lIns="91440" tIns="45720" rIns="91440" bIns="45720" rtlCol="0" anchor="t">
            <a:spAutoFit/>
          </a:bodyPr>
          <a:lstStyle/>
          <a:p>
            <a:endParaRPr lang="en-GB" dirty="0">
              <a:latin typeface="Arial" panose="020B0604020202020204" pitchFamily="34" charset="0"/>
              <a:cs typeface="Arial" panose="020B0604020202020204" pitchFamily="34" charset="0"/>
            </a:endParaRPr>
          </a:p>
          <a:p>
            <a:r>
              <a:rPr lang="en-GB" dirty="0">
                <a:latin typeface="Comic Sans MS"/>
                <a:cs typeface="Arial"/>
              </a:rPr>
              <a:t>Children can practise before taking the check</a:t>
            </a:r>
          </a:p>
          <a:p>
            <a:endParaRPr lang="en-GB" dirty="0">
              <a:latin typeface="Comic Sans MS"/>
              <a:cs typeface="Arial" panose="020B0604020202020204" pitchFamily="34" charset="0"/>
            </a:endParaRPr>
          </a:p>
          <a:p>
            <a:pPr marL="285750" indent="-285750">
              <a:buFont typeface="Arial" panose="020B0604020202020204" pitchFamily="34" charset="0"/>
              <a:buChar char="•"/>
            </a:pPr>
            <a:r>
              <a:rPr lang="en-GB" dirty="0">
                <a:latin typeface="Comic Sans MS"/>
                <a:cs typeface="Arial"/>
              </a:rPr>
              <a:t>There will be a ‘try it out’ area the children can use to become familiar with the timings and layout of the check. </a:t>
            </a:r>
            <a:endParaRPr lang="en-GB" dirty="0">
              <a:latin typeface="Comic Sans MS"/>
              <a:cs typeface="Arial" panose="020B0604020202020204" pitchFamily="34" charset="0"/>
            </a:endParaRPr>
          </a:p>
        </p:txBody>
      </p:sp>
    </p:spTree>
    <p:extLst>
      <p:ext uri="{BB962C8B-B14F-4D97-AF65-F5344CB8AC3E}">
        <p14:creationId xmlns:p14="http://schemas.microsoft.com/office/powerpoint/2010/main" val="3140527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C05C8AC-D2C7-4ABB-8FA8-7049613918CB}"/>
              </a:ext>
            </a:extLst>
          </p:cNvPr>
          <p:cNvSpPr txBox="1"/>
          <p:nvPr/>
        </p:nvSpPr>
        <p:spPr>
          <a:xfrm>
            <a:off x="255181" y="650204"/>
            <a:ext cx="7579319" cy="369332"/>
          </a:xfrm>
          <a:prstGeom prst="rect">
            <a:avLst/>
          </a:prstGeom>
          <a:noFill/>
        </p:spPr>
        <p:txBody>
          <a:bodyPr wrap="none" lIns="91440" tIns="45720" rIns="91440" bIns="45720" rtlCol="0" anchor="t">
            <a:spAutoFit/>
          </a:bodyPr>
          <a:lstStyle/>
          <a:p>
            <a:r>
              <a:rPr lang="en-GB" b="1" u="sng" dirty="0">
                <a:latin typeface="Comic Sans MS"/>
                <a:cs typeface="Arial"/>
              </a:rPr>
              <a:t>How the school teaches times tables so pupils learn instant recall</a:t>
            </a:r>
            <a:endParaRPr lang="en-GB" u="sng" dirty="0">
              <a:latin typeface="Comic Sans MS"/>
              <a:cs typeface="Arial"/>
            </a:endParaRPr>
          </a:p>
        </p:txBody>
      </p:sp>
      <p:sp>
        <p:nvSpPr>
          <p:cNvPr id="11" name="TextBox 10">
            <a:extLst>
              <a:ext uri="{FF2B5EF4-FFF2-40B4-BE49-F238E27FC236}">
                <a16:creationId xmlns:a16="http://schemas.microsoft.com/office/drawing/2014/main" id="{C5A22397-22CB-48B1-9847-DF279AAA275F}"/>
              </a:ext>
            </a:extLst>
          </p:cNvPr>
          <p:cNvSpPr txBox="1"/>
          <p:nvPr/>
        </p:nvSpPr>
        <p:spPr>
          <a:xfrm>
            <a:off x="255181" y="1072701"/>
            <a:ext cx="8586896" cy="5078313"/>
          </a:xfrm>
          <a:prstGeom prst="rect">
            <a:avLst/>
          </a:prstGeom>
          <a:noFill/>
        </p:spPr>
        <p:txBody>
          <a:bodyPr wrap="square" lIns="91440" tIns="45720" rIns="91440" bIns="45720" rtlCol="0" anchor="t">
            <a:spAutoFit/>
          </a:bodyPr>
          <a:lstStyle/>
          <a:p>
            <a:endParaRPr lang="en-US" dirty="0">
              <a:latin typeface="Arial" panose="020B0604020202020204" pitchFamily="34" charset="0"/>
              <a:cs typeface="Arial" panose="020B0604020202020204" pitchFamily="34" charset="0"/>
            </a:endParaRPr>
          </a:p>
          <a:p>
            <a:r>
              <a:rPr lang="en-US" b="1" dirty="0">
                <a:latin typeface="Comic Sans MS"/>
                <a:cs typeface="Arial"/>
              </a:rPr>
              <a:t>Teaching times tables facts first:</a:t>
            </a:r>
          </a:p>
          <a:p>
            <a:endParaRPr lang="en-US" dirty="0">
              <a:latin typeface="Comic Sans MS"/>
              <a:cs typeface="Arial"/>
            </a:endParaRPr>
          </a:p>
          <a:p>
            <a:pPr marL="285750" indent="-285750">
              <a:buFont typeface="Arial" panose="020B0604020202020204" pitchFamily="34" charset="0"/>
              <a:buChar char="•"/>
            </a:pPr>
            <a:r>
              <a:rPr lang="en-GB" dirty="0">
                <a:latin typeface="Comic Sans MS"/>
                <a:cs typeface="Arial"/>
              </a:rPr>
              <a:t>Counting and looking for patterns </a:t>
            </a:r>
          </a:p>
          <a:p>
            <a:endParaRPr lang="en-GB" dirty="0">
              <a:latin typeface="Comic Sans MS"/>
              <a:cs typeface="Arial"/>
            </a:endParaRPr>
          </a:p>
          <a:p>
            <a:pPr marL="285750" indent="-285750">
              <a:buFont typeface="Arial" panose="020B0604020202020204" pitchFamily="34" charset="0"/>
              <a:buChar char="•"/>
            </a:pPr>
            <a:r>
              <a:rPr lang="en-GB" dirty="0">
                <a:latin typeface="Comic Sans MS"/>
                <a:cs typeface="Arial"/>
              </a:rPr>
              <a:t>Repeated addition </a:t>
            </a:r>
            <a:endParaRPr lang="en-GB" dirty="0">
              <a:latin typeface="Comic Sans MS"/>
              <a:cs typeface="Arial" panose="020B0604020202020204" pitchFamily="34" charset="0"/>
            </a:endParaRPr>
          </a:p>
          <a:p>
            <a:endParaRPr lang="en-GB" dirty="0">
              <a:latin typeface="Comic Sans MS"/>
              <a:cs typeface="Arial"/>
            </a:endParaRPr>
          </a:p>
          <a:p>
            <a:pPr marL="285750" indent="-285750">
              <a:buFont typeface="Arial" panose="020B0604020202020204" pitchFamily="34" charset="0"/>
              <a:buChar char="•"/>
            </a:pPr>
            <a:r>
              <a:rPr lang="en-GB" dirty="0">
                <a:latin typeface="Comic Sans MS"/>
                <a:cs typeface="Arial"/>
              </a:rPr>
              <a:t>Multiplication is commutative </a:t>
            </a:r>
            <a:endParaRPr lang="en-GB" dirty="0">
              <a:latin typeface="Comic Sans MS"/>
              <a:cs typeface="Arial" panose="020B0604020202020204" pitchFamily="34" charset="0"/>
            </a:endParaRPr>
          </a:p>
          <a:p>
            <a:endParaRPr lang="en-GB" dirty="0">
              <a:latin typeface="Comic Sans MS"/>
              <a:cs typeface="Arial"/>
            </a:endParaRPr>
          </a:p>
          <a:p>
            <a:pPr marL="285750" indent="-285750">
              <a:buFont typeface="Arial" panose="020B0604020202020204" pitchFamily="34" charset="0"/>
              <a:buChar char="•"/>
            </a:pPr>
            <a:r>
              <a:rPr lang="en-GB" dirty="0">
                <a:latin typeface="Comic Sans MS"/>
                <a:cs typeface="Arial"/>
              </a:rPr>
              <a:t>Multiplication is the inverse of division </a:t>
            </a:r>
            <a:endParaRPr lang="en-GB" dirty="0">
              <a:latin typeface="Comic Sans MS"/>
              <a:cs typeface="Arial" panose="020B0604020202020204" pitchFamily="34" charset="0"/>
            </a:endParaRPr>
          </a:p>
          <a:p>
            <a:endParaRPr lang="en-GB" dirty="0">
              <a:latin typeface="Comic Sans MS"/>
              <a:cs typeface="Arial"/>
            </a:endParaRPr>
          </a:p>
          <a:p>
            <a:pPr marL="285750" indent="-285750">
              <a:buFont typeface="Arial" panose="020B0604020202020204" pitchFamily="34" charset="0"/>
              <a:buChar char="•"/>
            </a:pPr>
            <a:r>
              <a:rPr lang="en-GB" dirty="0">
                <a:latin typeface="Comic Sans MS"/>
                <a:cs typeface="Arial"/>
              </a:rPr>
              <a:t>Number or fact families </a:t>
            </a:r>
            <a:endParaRPr lang="en-GB" dirty="0">
              <a:latin typeface="Comic Sans MS"/>
              <a:cs typeface="Arial" panose="020B0604020202020204" pitchFamily="34" charset="0"/>
            </a:endParaRPr>
          </a:p>
          <a:p>
            <a:endParaRPr lang="en-GB" dirty="0">
              <a:latin typeface="Comic Sans MS"/>
              <a:cs typeface="Arial" panose="020B0604020202020204" pitchFamily="34" charset="0"/>
            </a:endParaRPr>
          </a:p>
          <a:p>
            <a:r>
              <a:rPr lang="en-GB" b="1" dirty="0">
                <a:latin typeface="Comic Sans MS"/>
                <a:cs typeface="Arial"/>
              </a:rPr>
              <a:t>Use of different representations:</a:t>
            </a:r>
          </a:p>
          <a:p>
            <a:endParaRPr lang="en-GB" dirty="0">
              <a:latin typeface="Comic Sans MS"/>
              <a:cs typeface="Arial"/>
            </a:endParaRPr>
          </a:p>
          <a:p>
            <a:pPr marL="285750" indent="-285750">
              <a:buFont typeface="Arial" panose="020B0604020202020204" pitchFamily="34" charset="0"/>
              <a:buChar char="•"/>
            </a:pPr>
            <a:r>
              <a:rPr lang="en-GB" dirty="0">
                <a:latin typeface="Comic Sans MS"/>
                <a:cs typeface="Arial"/>
              </a:rPr>
              <a:t>Concrete manipulatives such as counters or cubes</a:t>
            </a:r>
          </a:p>
          <a:p>
            <a:endParaRPr lang="en-GB" dirty="0">
              <a:latin typeface="Comic Sans MS"/>
              <a:cs typeface="Arial"/>
            </a:endParaRPr>
          </a:p>
          <a:p>
            <a:pPr marL="285750" indent="-285750">
              <a:buFont typeface="Arial" panose="020B0604020202020204" pitchFamily="34" charset="0"/>
              <a:buChar char="•"/>
            </a:pPr>
            <a:r>
              <a:rPr lang="en-GB" dirty="0">
                <a:latin typeface="Comic Sans MS"/>
                <a:cs typeface="Arial"/>
              </a:rPr>
              <a:t>Pictorial representations such as arrays</a:t>
            </a:r>
          </a:p>
        </p:txBody>
      </p:sp>
    </p:spTree>
    <p:extLst>
      <p:ext uri="{BB962C8B-B14F-4D97-AF65-F5344CB8AC3E}">
        <p14:creationId xmlns:p14="http://schemas.microsoft.com/office/powerpoint/2010/main" val="2761580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C05C8AC-D2C7-4ABB-8FA8-7049613918CB}"/>
              </a:ext>
            </a:extLst>
          </p:cNvPr>
          <p:cNvSpPr txBox="1"/>
          <p:nvPr/>
        </p:nvSpPr>
        <p:spPr>
          <a:xfrm>
            <a:off x="255181" y="650204"/>
            <a:ext cx="3967753" cy="369332"/>
          </a:xfrm>
          <a:prstGeom prst="rect">
            <a:avLst/>
          </a:prstGeom>
          <a:noFill/>
        </p:spPr>
        <p:txBody>
          <a:bodyPr wrap="none" lIns="91440" tIns="45720" rIns="91440" bIns="45720" rtlCol="0" anchor="t">
            <a:spAutoFit/>
          </a:bodyPr>
          <a:lstStyle/>
          <a:p>
            <a:r>
              <a:rPr lang="en-US" b="1" u="sng" dirty="0">
                <a:latin typeface="Comic Sans MS"/>
                <a:cs typeface="Arial"/>
              </a:rPr>
              <a:t>Counting and looking for patterns</a:t>
            </a:r>
          </a:p>
        </p:txBody>
      </p:sp>
      <p:sp>
        <p:nvSpPr>
          <p:cNvPr id="11" name="TextBox 10">
            <a:extLst>
              <a:ext uri="{FF2B5EF4-FFF2-40B4-BE49-F238E27FC236}">
                <a16:creationId xmlns:a16="http://schemas.microsoft.com/office/drawing/2014/main" id="{C5A22397-22CB-48B1-9847-DF279AAA275F}"/>
              </a:ext>
            </a:extLst>
          </p:cNvPr>
          <p:cNvSpPr txBox="1"/>
          <p:nvPr/>
        </p:nvSpPr>
        <p:spPr>
          <a:xfrm>
            <a:off x="255181" y="1072701"/>
            <a:ext cx="8586896" cy="1754326"/>
          </a:xfrm>
          <a:prstGeom prst="rect">
            <a:avLst/>
          </a:prstGeom>
          <a:noFill/>
        </p:spPr>
        <p:txBody>
          <a:bodyPr wrap="square" lIns="91440" tIns="45720" rIns="91440" bIns="45720" rtlCol="0" anchor="t">
            <a:spAutoFit/>
          </a:bodyPr>
          <a:lstStyle/>
          <a:p>
            <a:pPr algn="ctr"/>
            <a:r>
              <a:rPr lang="en-US" dirty="0">
                <a:latin typeface="Comic Sans MS"/>
                <a:cs typeface="Arial"/>
              </a:rPr>
              <a:t>Counting in 2s </a:t>
            </a:r>
            <a:endParaRPr lang="en-US" dirty="0">
              <a:latin typeface="Comic Sans MS"/>
              <a:cs typeface="Arial" panose="020B0604020202020204" pitchFamily="34" charset="0"/>
            </a:endParaRPr>
          </a:p>
          <a:p>
            <a:pPr algn="ctr"/>
            <a:r>
              <a:rPr lang="en-US" dirty="0">
                <a:latin typeface="Comic Sans MS"/>
                <a:cs typeface="Arial"/>
              </a:rPr>
              <a:t>2, 4, 6, 8, 10… </a:t>
            </a:r>
            <a:endParaRPr lang="en-US" dirty="0">
              <a:latin typeface="Comic Sans MS"/>
              <a:cs typeface="Arial" panose="020B0604020202020204" pitchFamily="34" charset="0"/>
            </a:endParaRPr>
          </a:p>
          <a:p>
            <a:endParaRPr lang="en-US" dirty="0">
              <a:latin typeface="Comic Sans MS"/>
              <a:cs typeface="Arial" panose="020B0604020202020204" pitchFamily="34" charset="0"/>
            </a:endParaRPr>
          </a:p>
          <a:p>
            <a:pPr marL="285750" indent="-285750">
              <a:buFont typeface="Arial" panose="020B0604020202020204" pitchFamily="34" charset="0"/>
              <a:buChar char="•"/>
            </a:pPr>
            <a:r>
              <a:rPr lang="en-US" dirty="0">
                <a:latin typeface="Comic Sans MS"/>
                <a:cs typeface="Arial"/>
              </a:rPr>
              <a:t>Ensure children have a strong understanding of counting in groups first.</a:t>
            </a:r>
          </a:p>
          <a:p>
            <a:pPr marL="285750" indent="-285750">
              <a:buFont typeface="Arial" panose="020B0604020202020204" pitchFamily="34" charset="0"/>
              <a:buChar char="•"/>
            </a:pPr>
            <a:endParaRPr lang="en-US" dirty="0">
              <a:latin typeface="Comic Sans MS"/>
              <a:cs typeface="Arial" panose="020B0604020202020204" pitchFamily="34" charset="0"/>
            </a:endParaRPr>
          </a:p>
          <a:p>
            <a:pPr marL="285750" indent="-285750">
              <a:buFont typeface="Arial" panose="020B0604020202020204" pitchFamily="34" charset="0"/>
              <a:buChar char="•"/>
            </a:pPr>
            <a:r>
              <a:rPr lang="en-US" dirty="0">
                <a:latin typeface="Comic Sans MS"/>
                <a:cs typeface="Arial"/>
              </a:rPr>
              <a:t>When children are secure with counting, they can then look for patterns.</a:t>
            </a:r>
            <a:endParaRPr lang="en-GB" dirty="0">
              <a:latin typeface="Comic Sans MS"/>
              <a:cs typeface="Arial"/>
            </a:endParaRPr>
          </a:p>
        </p:txBody>
      </p:sp>
      <p:pic>
        <p:nvPicPr>
          <p:cNvPr id="1026" name="Picture 2" descr="Using household items to Help Your Child Learn Times Tables">
            <a:extLst>
              <a:ext uri="{FF2B5EF4-FFF2-40B4-BE49-F238E27FC236}">
                <a16:creationId xmlns:a16="http://schemas.microsoft.com/office/drawing/2014/main" id="{B035DF02-5B87-4E56-9058-C2BB3F777E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93576" y="4029372"/>
            <a:ext cx="4356847" cy="2178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4616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C05C8AC-D2C7-4ABB-8FA8-7049613918CB}"/>
              </a:ext>
            </a:extLst>
          </p:cNvPr>
          <p:cNvSpPr txBox="1"/>
          <p:nvPr/>
        </p:nvSpPr>
        <p:spPr>
          <a:xfrm>
            <a:off x="255181" y="650204"/>
            <a:ext cx="2185214" cy="369332"/>
          </a:xfrm>
          <a:prstGeom prst="rect">
            <a:avLst/>
          </a:prstGeom>
          <a:noFill/>
        </p:spPr>
        <p:txBody>
          <a:bodyPr wrap="none" lIns="91440" tIns="45720" rIns="91440" bIns="45720" rtlCol="0" anchor="t">
            <a:spAutoFit/>
          </a:bodyPr>
          <a:lstStyle/>
          <a:p>
            <a:r>
              <a:rPr lang="en-GB" b="1" u="sng" dirty="0">
                <a:latin typeface="Comic Sans MS"/>
                <a:cs typeface="Arial"/>
              </a:rPr>
              <a:t>Repeated addition</a:t>
            </a:r>
            <a:endParaRPr lang="en-GB" u="sng" dirty="0">
              <a:latin typeface="Comic Sans MS"/>
              <a:cs typeface="Arial"/>
            </a:endParaRPr>
          </a:p>
        </p:txBody>
      </p:sp>
      <p:sp>
        <p:nvSpPr>
          <p:cNvPr id="11" name="TextBox 10">
            <a:extLst>
              <a:ext uri="{FF2B5EF4-FFF2-40B4-BE49-F238E27FC236}">
                <a16:creationId xmlns:a16="http://schemas.microsoft.com/office/drawing/2014/main" id="{C5A22397-22CB-48B1-9847-DF279AAA275F}"/>
              </a:ext>
            </a:extLst>
          </p:cNvPr>
          <p:cNvSpPr txBox="1"/>
          <p:nvPr/>
        </p:nvSpPr>
        <p:spPr>
          <a:xfrm>
            <a:off x="385866" y="1064418"/>
            <a:ext cx="8586896" cy="646331"/>
          </a:xfrm>
          <a:prstGeom prst="rect">
            <a:avLst/>
          </a:prstGeom>
          <a:noFill/>
        </p:spPr>
        <p:txBody>
          <a:bodyPr wrap="square" lIns="91440" tIns="45720" rIns="91440" bIns="45720" rtlCol="0" anchor="t">
            <a:spAutoFit/>
          </a:bodyPr>
          <a:lstStyle/>
          <a:p>
            <a:pPr algn="ctr"/>
            <a:r>
              <a:rPr lang="en-US" dirty="0">
                <a:latin typeface="Comic Sans MS"/>
                <a:cs typeface="Arial"/>
              </a:rPr>
              <a:t>Knowing that 2 x 4 is the same as 2 + 2 + 2 + 2</a:t>
            </a:r>
          </a:p>
          <a:p>
            <a:endParaRPr lang="en-US" dirty="0">
              <a:latin typeface="Arial" panose="020B0604020202020204" pitchFamily="34" charset="0"/>
              <a:cs typeface="Arial" panose="020B0604020202020204" pitchFamily="34" charset="0"/>
            </a:endParaRPr>
          </a:p>
        </p:txBody>
      </p:sp>
      <p:grpSp>
        <p:nvGrpSpPr>
          <p:cNvPr id="3" name="Group 2">
            <a:extLst>
              <a:ext uri="{FF2B5EF4-FFF2-40B4-BE49-F238E27FC236}">
                <a16:creationId xmlns:a16="http://schemas.microsoft.com/office/drawing/2014/main" id="{4EA48E9A-7C7C-4CC1-8EEB-561E3025C9BD}"/>
              </a:ext>
            </a:extLst>
          </p:cNvPr>
          <p:cNvGrpSpPr/>
          <p:nvPr/>
        </p:nvGrpSpPr>
        <p:grpSpPr>
          <a:xfrm>
            <a:off x="5340931" y="3675330"/>
            <a:ext cx="2729338" cy="1210975"/>
            <a:chOff x="3207331" y="3066809"/>
            <a:chExt cx="2729338" cy="1210975"/>
          </a:xfrm>
        </p:grpSpPr>
        <p:grpSp>
          <p:nvGrpSpPr>
            <p:cNvPr id="6" name="Group 5">
              <a:extLst>
                <a:ext uri="{FF2B5EF4-FFF2-40B4-BE49-F238E27FC236}">
                  <a16:creationId xmlns:a16="http://schemas.microsoft.com/office/drawing/2014/main" id="{D2FE7A48-F6B4-46E2-BAAF-4B8014672C50}"/>
                </a:ext>
              </a:extLst>
            </p:cNvPr>
            <p:cNvGrpSpPr/>
            <p:nvPr/>
          </p:nvGrpSpPr>
          <p:grpSpPr>
            <a:xfrm rot="5400000" flipV="1">
              <a:off x="3966512" y="2307628"/>
              <a:ext cx="1210975" cy="2729338"/>
              <a:chOff x="6781800" y="719667"/>
              <a:chExt cx="1778000" cy="3567240"/>
            </a:xfrm>
          </p:grpSpPr>
          <p:grpSp>
            <p:nvGrpSpPr>
              <p:cNvPr id="7" name="Group 6">
                <a:extLst>
                  <a:ext uri="{FF2B5EF4-FFF2-40B4-BE49-F238E27FC236}">
                    <a16:creationId xmlns:a16="http://schemas.microsoft.com/office/drawing/2014/main" id="{9CAD7827-6831-49F9-8745-344A4FC4E9EC}"/>
                  </a:ext>
                </a:extLst>
              </p:cNvPr>
              <p:cNvGrpSpPr/>
              <p:nvPr/>
            </p:nvGrpSpPr>
            <p:grpSpPr>
              <a:xfrm>
                <a:off x="6781800" y="719667"/>
                <a:ext cx="1778000" cy="3567240"/>
                <a:chOff x="6781800" y="719667"/>
                <a:chExt cx="1778000" cy="3567240"/>
              </a:xfrm>
            </p:grpSpPr>
            <p:sp>
              <p:nvSpPr>
                <p:cNvPr id="15" name="Rectangle 14">
                  <a:extLst>
                    <a:ext uri="{FF2B5EF4-FFF2-40B4-BE49-F238E27FC236}">
                      <a16:creationId xmlns:a16="http://schemas.microsoft.com/office/drawing/2014/main" id="{7A110491-BC11-4464-B4CD-BF9BEADB806A}"/>
                    </a:ext>
                  </a:extLst>
                </p:cNvPr>
                <p:cNvSpPr/>
                <p:nvPr/>
              </p:nvSpPr>
              <p:spPr>
                <a:xfrm>
                  <a:off x="6781800" y="71966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6" name="Rectangle 15">
                  <a:extLst>
                    <a:ext uri="{FF2B5EF4-FFF2-40B4-BE49-F238E27FC236}">
                      <a16:creationId xmlns:a16="http://schemas.microsoft.com/office/drawing/2014/main" id="{88E2CAB2-810F-4D59-8696-4C41FF15BC41}"/>
                    </a:ext>
                  </a:extLst>
                </p:cNvPr>
                <p:cNvSpPr/>
                <p:nvPr/>
              </p:nvSpPr>
              <p:spPr>
                <a:xfrm>
                  <a:off x="7670800" y="71966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7" name="Rectangle 16">
                  <a:extLst>
                    <a:ext uri="{FF2B5EF4-FFF2-40B4-BE49-F238E27FC236}">
                      <a16:creationId xmlns:a16="http://schemas.microsoft.com/office/drawing/2014/main" id="{DB9CD82F-F61D-4099-802A-911E72ED98B5}"/>
                    </a:ext>
                  </a:extLst>
                </p:cNvPr>
                <p:cNvSpPr/>
                <p:nvPr/>
              </p:nvSpPr>
              <p:spPr>
                <a:xfrm>
                  <a:off x="6781800" y="161428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8" name="Rectangle 17">
                  <a:extLst>
                    <a:ext uri="{FF2B5EF4-FFF2-40B4-BE49-F238E27FC236}">
                      <a16:creationId xmlns:a16="http://schemas.microsoft.com/office/drawing/2014/main" id="{AD2752EA-4F89-4FA5-98F5-F7D073DC632C}"/>
                    </a:ext>
                  </a:extLst>
                </p:cNvPr>
                <p:cNvSpPr/>
                <p:nvPr/>
              </p:nvSpPr>
              <p:spPr>
                <a:xfrm>
                  <a:off x="7670800" y="161428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9" name="Rectangle 18">
                  <a:extLst>
                    <a:ext uri="{FF2B5EF4-FFF2-40B4-BE49-F238E27FC236}">
                      <a16:creationId xmlns:a16="http://schemas.microsoft.com/office/drawing/2014/main" id="{15853D58-3B2E-4733-BC57-995FCD700EF5}"/>
                    </a:ext>
                  </a:extLst>
                </p:cNvPr>
                <p:cNvSpPr/>
                <p:nvPr/>
              </p:nvSpPr>
              <p:spPr>
                <a:xfrm>
                  <a:off x="6781800" y="250328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20" name="Rectangle 19">
                  <a:extLst>
                    <a:ext uri="{FF2B5EF4-FFF2-40B4-BE49-F238E27FC236}">
                      <a16:creationId xmlns:a16="http://schemas.microsoft.com/office/drawing/2014/main" id="{C6C7E798-06BD-4BF5-94FF-5E577A555F53}"/>
                    </a:ext>
                  </a:extLst>
                </p:cNvPr>
                <p:cNvSpPr/>
                <p:nvPr/>
              </p:nvSpPr>
              <p:spPr>
                <a:xfrm>
                  <a:off x="7670800" y="250328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21" name="Rectangle 20">
                  <a:extLst>
                    <a:ext uri="{FF2B5EF4-FFF2-40B4-BE49-F238E27FC236}">
                      <a16:creationId xmlns:a16="http://schemas.microsoft.com/office/drawing/2014/main" id="{1219938C-3B22-447F-829C-1285C7F07452}"/>
                    </a:ext>
                  </a:extLst>
                </p:cNvPr>
                <p:cNvSpPr/>
                <p:nvPr/>
              </p:nvSpPr>
              <p:spPr>
                <a:xfrm>
                  <a:off x="6781800" y="339790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22" name="Rectangle 21">
                  <a:extLst>
                    <a:ext uri="{FF2B5EF4-FFF2-40B4-BE49-F238E27FC236}">
                      <a16:creationId xmlns:a16="http://schemas.microsoft.com/office/drawing/2014/main" id="{5B32D11C-0772-4608-AD95-2222620135B9}"/>
                    </a:ext>
                  </a:extLst>
                </p:cNvPr>
                <p:cNvSpPr/>
                <p:nvPr/>
              </p:nvSpPr>
              <p:spPr>
                <a:xfrm>
                  <a:off x="7670800" y="339790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grpSp>
          <p:sp>
            <p:nvSpPr>
              <p:cNvPr id="8" name="Oval 7">
                <a:extLst>
                  <a:ext uri="{FF2B5EF4-FFF2-40B4-BE49-F238E27FC236}">
                    <a16:creationId xmlns:a16="http://schemas.microsoft.com/office/drawing/2014/main" id="{89FEC2F4-E1D5-47FA-A7EB-D3C866D40382}"/>
                  </a:ext>
                </a:extLst>
              </p:cNvPr>
              <p:cNvSpPr/>
              <p:nvPr/>
            </p:nvSpPr>
            <p:spPr>
              <a:xfrm>
                <a:off x="6873027" y="832530"/>
                <a:ext cx="695459" cy="69545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Oval 8">
                <a:extLst>
                  <a:ext uri="{FF2B5EF4-FFF2-40B4-BE49-F238E27FC236}">
                    <a16:creationId xmlns:a16="http://schemas.microsoft.com/office/drawing/2014/main" id="{E93DE831-9EDB-4DCF-B1DE-7F062B3F4EB1}"/>
                  </a:ext>
                </a:extLst>
              </p:cNvPr>
              <p:cNvSpPr/>
              <p:nvPr/>
            </p:nvSpPr>
            <p:spPr>
              <a:xfrm>
                <a:off x="6867483" y="1719714"/>
                <a:ext cx="695459" cy="69545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Oval 9">
                <a:extLst>
                  <a:ext uri="{FF2B5EF4-FFF2-40B4-BE49-F238E27FC236}">
                    <a16:creationId xmlns:a16="http://schemas.microsoft.com/office/drawing/2014/main" id="{30F863DB-89B8-4AFD-97A5-BD6F4A15B9C1}"/>
                  </a:ext>
                </a:extLst>
              </p:cNvPr>
              <p:cNvSpPr/>
              <p:nvPr/>
            </p:nvSpPr>
            <p:spPr>
              <a:xfrm>
                <a:off x="6878570" y="2595840"/>
                <a:ext cx="695459" cy="69545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Oval 11">
                <a:extLst>
                  <a:ext uri="{FF2B5EF4-FFF2-40B4-BE49-F238E27FC236}">
                    <a16:creationId xmlns:a16="http://schemas.microsoft.com/office/drawing/2014/main" id="{0AD04E40-99A3-465E-B0D9-10ABDECF3414}"/>
                  </a:ext>
                </a:extLst>
              </p:cNvPr>
              <p:cNvSpPr/>
              <p:nvPr/>
            </p:nvSpPr>
            <p:spPr>
              <a:xfrm>
                <a:off x="6867482" y="3494677"/>
                <a:ext cx="695459" cy="69545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Oval 13">
                <a:extLst>
                  <a:ext uri="{FF2B5EF4-FFF2-40B4-BE49-F238E27FC236}">
                    <a16:creationId xmlns:a16="http://schemas.microsoft.com/office/drawing/2014/main" id="{C797BEBB-B256-4651-BEC7-69B8EA936F46}"/>
                  </a:ext>
                </a:extLst>
              </p:cNvPr>
              <p:cNvSpPr/>
              <p:nvPr/>
            </p:nvSpPr>
            <p:spPr>
              <a:xfrm>
                <a:off x="7762027" y="832531"/>
                <a:ext cx="695459" cy="69545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5" name="Oval 24">
              <a:extLst>
                <a:ext uri="{FF2B5EF4-FFF2-40B4-BE49-F238E27FC236}">
                  <a16:creationId xmlns:a16="http://schemas.microsoft.com/office/drawing/2014/main" id="{518DEE49-C5F8-4844-B8CC-8E79D14C04D8}"/>
                </a:ext>
              </a:extLst>
            </p:cNvPr>
            <p:cNvSpPr/>
            <p:nvPr/>
          </p:nvSpPr>
          <p:spPr>
            <a:xfrm rot="5400000" flipV="1">
              <a:off x="4001696" y="3705213"/>
              <a:ext cx="473669" cy="532104"/>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6" name="Oval 25">
              <a:extLst>
                <a:ext uri="{FF2B5EF4-FFF2-40B4-BE49-F238E27FC236}">
                  <a16:creationId xmlns:a16="http://schemas.microsoft.com/office/drawing/2014/main" id="{42901902-B0AB-4B3C-AA47-AB121CD77514}"/>
                </a:ext>
              </a:extLst>
            </p:cNvPr>
            <p:cNvSpPr/>
            <p:nvPr/>
          </p:nvSpPr>
          <p:spPr>
            <a:xfrm rot="5400000" flipV="1">
              <a:off x="4672031" y="3705214"/>
              <a:ext cx="473669" cy="532104"/>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Oval 26">
              <a:extLst>
                <a:ext uri="{FF2B5EF4-FFF2-40B4-BE49-F238E27FC236}">
                  <a16:creationId xmlns:a16="http://schemas.microsoft.com/office/drawing/2014/main" id="{ADC3A0CD-230E-4ABF-B8BA-86E105BE6879}"/>
                </a:ext>
              </a:extLst>
            </p:cNvPr>
            <p:cNvSpPr/>
            <p:nvPr/>
          </p:nvSpPr>
          <p:spPr>
            <a:xfrm rot="5400000" flipV="1">
              <a:off x="5359742" y="3705213"/>
              <a:ext cx="473669" cy="532104"/>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pic>
        <p:nvPicPr>
          <p:cNvPr id="54" name="Picture 53">
            <a:extLst>
              <a:ext uri="{FF2B5EF4-FFF2-40B4-BE49-F238E27FC236}">
                <a16:creationId xmlns:a16="http://schemas.microsoft.com/office/drawing/2014/main" id="{952D8CA4-DC7F-4FAE-936C-48671E551255}"/>
              </a:ext>
            </a:extLst>
          </p:cNvPr>
          <p:cNvPicPr>
            <a:picLocks noChangeAspect="1"/>
          </p:cNvPicPr>
          <p:nvPr/>
        </p:nvPicPr>
        <p:blipFill>
          <a:blip r:embed="rId3"/>
          <a:stretch>
            <a:fillRect/>
          </a:stretch>
        </p:blipFill>
        <p:spPr>
          <a:xfrm>
            <a:off x="772258" y="2765412"/>
            <a:ext cx="3030813" cy="3030813"/>
          </a:xfrm>
          <a:prstGeom prst="rect">
            <a:avLst/>
          </a:prstGeom>
        </p:spPr>
      </p:pic>
    </p:spTree>
    <p:extLst>
      <p:ext uri="{BB962C8B-B14F-4D97-AF65-F5344CB8AC3E}">
        <p14:creationId xmlns:p14="http://schemas.microsoft.com/office/powerpoint/2010/main" val="2414794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C05C8AC-D2C7-4ABB-8FA8-7049613918CB}"/>
              </a:ext>
            </a:extLst>
          </p:cNvPr>
          <p:cNvSpPr txBox="1"/>
          <p:nvPr/>
        </p:nvSpPr>
        <p:spPr>
          <a:xfrm>
            <a:off x="255181" y="650204"/>
            <a:ext cx="3480440" cy="369332"/>
          </a:xfrm>
          <a:prstGeom prst="rect">
            <a:avLst/>
          </a:prstGeom>
          <a:noFill/>
        </p:spPr>
        <p:txBody>
          <a:bodyPr wrap="none" lIns="91440" tIns="45720" rIns="91440" bIns="45720" rtlCol="0" anchor="t">
            <a:spAutoFit/>
          </a:bodyPr>
          <a:lstStyle/>
          <a:p>
            <a:r>
              <a:rPr lang="en-GB" b="1" u="sng" dirty="0">
                <a:latin typeface="Comic Sans MS"/>
                <a:cs typeface="Arial"/>
              </a:rPr>
              <a:t>Multiplication is commutative</a:t>
            </a:r>
            <a:endParaRPr lang="en-GB" u="sng" dirty="0">
              <a:latin typeface="Comic Sans MS"/>
              <a:cs typeface="Arial"/>
            </a:endParaRPr>
          </a:p>
        </p:txBody>
      </p:sp>
      <p:sp>
        <p:nvSpPr>
          <p:cNvPr id="11" name="TextBox 10">
            <a:extLst>
              <a:ext uri="{FF2B5EF4-FFF2-40B4-BE49-F238E27FC236}">
                <a16:creationId xmlns:a16="http://schemas.microsoft.com/office/drawing/2014/main" id="{C5A22397-22CB-48B1-9847-DF279AAA275F}"/>
              </a:ext>
            </a:extLst>
          </p:cNvPr>
          <p:cNvSpPr txBox="1"/>
          <p:nvPr/>
        </p:nvSpPr>
        <p:spPr>
          <a:xfrm>
            <a:off x="255181" y="1072701"/>
            <a:ext cx="8586896" cy="1200329"/>
          </a:xfrm>
          <a:prstGeom prst="rect">
            <a:avLst/>
          </a:prstGeom>
          <a:noFill/>
        </p:spPr>
        <p:txBody>
          <a:bodyPr wrap="square" lIns="91440" tIns="45720" rIns="91440" bIns="45720" rtlCol="0" anchor="t">
            <a:spAutoFit/>
          </a:bodyPr>
          <a:lstStyle/>
          <a:p>
            <a:pPr algn="ctr"/>
            <a:r>
              <a:rPr lang="en-US" dirty="0">
                <a:latin typeface="Comic Sans MS"/>
                <a:cs typeface="Arial"/>
              </a:rPr>
              <a:t>3 x 2 is the same as 2 x 3.</a:t>
            </a:r>
          </a:p>
          <a:p>
            <a:endParaRPr lang="en-US" dirty="0">
              <a:latin typeface="Comic Sans MS"/>
              <a:cs typeface="Arial" panose="020B0604020202020204" pitchFamily="34" charset="0"/>
            </a:endParaRPr>
          </a:p>
          <a:p>
            <a:r>
              <a:rPr lang="en-US" dirty="0">
                <a:latin typeface="Comic Sans MS"/>
                <a:cs typeface="Arial"/>
              </a:rPr>
              <a:t>Children need to understand that multiplication can be completed in any order to produce the same answer. Sometimes this link needs to be made explicit.</a:t>
            </a:r>
            <a:r>
              <a:rPr lang="en-US" dirty="0">
                <a:latin typeface="Arial"/>
                <a:cs typeface="Arial"/>
              </a:rPr>
              <a:t>  </a:t>
            </a:r>
            <a:endParaRPr lang="en-US" dirty="0">
              <a:latin typeface="Arial" panose="020B0604020202020204" pitchFamily="34" charset="0"/>
              <a:cs typeface="Arial" panose="020B0604020202020204" pitchFamily="34" charset="0"/>
            </a:endParaRPr>
          </a:p>
        </p:txBody>
      </p:sp>
      <p:pic>
        <p:nvPicPr>
          <p:cNvPr id="2050" name="Picture 2" descr="Using arrays to help teach your child times tables">
            <a:extLst>
              <a:ext uri="{FF2B5EF4-FFF2-40B4-BE49-F238E27FC236}">
                <a16:creationId xmlns:a16="http://schemas.microsoft.com/office/drawing/2014/main" id="{8312602D-E100-4EF1-9808-C1715ABE23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91838" y="2499396"/>
            <a:ext cx="3610020" cy="3196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2106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C05C8AC-D2C7-4ABB-8FA8-7049613918CB}"/>
              </a:ext>
            </a:extLst>
          </p:cNvPr>
          <p:cNvSpPr txBox="1"/>
          <p:nvPr/>
        </p:nvSpPr>
        <p:spPr>
          <a:xfrm>
            <a:off x="255181" y="650204"/>
            <a:ext cx="4493538" cy="369332"/>
          </a:xfrm>
          <a:prstGeom prst="rect">
            <a:avLst/>
          </a:prstGeom>
          <a:noFill/>
        </p:spPr>
        <p:txBody>
          <a:bodyPr wrap="none" lIns="91440" tIns="45720" rIns="91440" bIns="45720" rtlCol="0" anchor="t">
            <a:spAutoFit/>
          </a:bodyPr>
          <a:lstStyle/>
          <a:p>
            <a:r>
              <a:rPr lang="en-US" b="1" u="sng" dirty="0">
                <a:latin typeface="Comic Sans MS"/>
                <a:cs typeface="Arial"/>
              </a:rPr>
              <a:t>Multiplication is the inverse of division</a:t>
            </a:r>
            <a:endParaRPr lang="en-GB" u="sng" dirty="0">
              <a:latin typeface="Comic Sans MS"/>
              <a:cs typeface="Arial"/>
            </a:endParaRPr>
          </a:p>
        </p:txBody>
      </p:sp>
      <p:sp>
        <p:nvSpPr>
          <p:cNvPr id="11" name="TextBox 10">
            <a:extLst>
              <a:ext uri="{FF2B5EF4-FFF2-40B4-BE49-F238E27FC236}">
                <a16:creationId xmlns:a16="http://schemas.microsoft.com/office/drawing/2014/main" id="{C5A22397-22CB-48B1-9847-DF279AAA275F}"/>
              </a:ext>
            </a:extLst>
          </p:cNvPr>
          <p:cNvSpPr txBox="1"/>
          <p:nvPr/>
        </p:nvSpPr>
        <p:spPr>
          <a:xfrm>
            <a:off x="255181" y="1072701"/>
            <a:ext cx="8586896" cy="1200329"/>
          </a:xfrm>
          <a:prstGeom prst="rect">
            <a:avLst/>
          </a:prstGeom>
          <a:noFill/>
        </p:spPr>
        <p:txBody>
          <a:bodyPr wrap="square" lIns="91440" tIns="45720" rIns="91440" bIns="45720" rtlCol="0" anchor="t">
            <a:spAutoFit/>
          </a:bodyPr>
          <a:lstStyle/>
          <a:p>
            <a:pPr algn="ctr"/>
            <a:r>
              <a:rPr lang="en-US" dirty="0">
                <a:latin typeface="Comic Sans MS"/>
                <a:cs typeface="Arial"/>
              </a:rPr>
              <a:t>20 ÷ 5 = 4 can be worked out because 5 x 4 = 20.</a:t>
            </a:r>
          </a:p>
          <a:p>
            <a:endParaRPr lang="en-US" dirty="0">
              <a:latin typeface="Comic Sans MS"/>
              <a:cs typeface="Arial" panose="020B0604020202020204" pitchFamily="34" charset="0"/>
            </a:endParaRPr>
          </a:p>
          <a:p>
            <a:r>
              <a:rPr lang="en-US" dirty="0">
                <a:latin typeface="Comic Sans MS"/>
                <a:cs typeface="Arial"/>
              </a:rPr>
              <a:t>Using pictorial representations (such as arrays) is useful here for children to see the link between multiplication and division. </a:t>
            </a:r>
            <a:r>
              <a:rPr lang="en-US" dirty="0">
                <a:latin typeface="Arial"/>
                <a:cs typeface="Arial"/>
              </a:rPr>
              <a:t> </a:t>
            </a:r>
            <a:endParaRPr lang="en-US" dirty="0">
              <a:latin typeface="Arial" panose="020B0604020202020204" pitchFamily="34" charset="0"/>
              <a:cs typeface="Arial" panose="020B0604020202020204" pitchFamily="34" charset="0"/>
            </a:endParaRPr>
          </a:p>
        </p:txBody>
      </p:sp>
      <p:grpSp>
        <p:nvGrpSpPr>
          <p:cNvPr id="54" name="Group 53">
            <a:extLst>
              <a:ext uri="{FF2B5EF4-FFF2-40B4-BE49-F238E27FC236}">
                <a16:creationId xmlns:a16="http://schemas.microsoft.com/office/drawing/2014/main" id="{06234A54-7A12-4BB9-BA19-28D837C112BD}"/>
              </a:ext>
            </a:extLst>
          </p:cNvPr>
          <p:cNvGrpSpPr/>
          <p:nvPr/>
        </p:nvGrpSpPr>
        <p:grpSpPr>
          <a:xfrm rot="10800000" flipV="1">
            <a:off x="2999034" y="2956318"/>
            <a:ext cx="680186" cy="2691380"/>
            <a:chOff x="6781800" y="719667"/>
            <a:chExt cx="889000" cy="3567240"/>
          </a:xfrm>
        </p:grpSpPr>
        <p:grpSp>
          <p:nvGrpSpPr>
            <p:cNvPr id="55" name="Group 54">
              <a:extLst>
                <a:ext uri="{FF2B5EF4-FFF2-40B4-BE49-F238E27FC236}">
                  <a16:creationId xmlns:a16="http://schemas.microsoft.com/office/drawing/2014/main" id="{1EC04DD7-70B2-4B22-9029-4D5FF8853177}"/>
                </a:ext>
              </a:extLst>
            </p:cNvPr>
            <p:cNvGrpSpPr/>
            <p:nvPr/>
          </p:nvGrpSpPr>
          <p:grpSpPr>
            <a:xfrm>
              <a:off x="6781800" y="719667"/>
              <a:ext cx="889000" cy="3567240"/>
              <a:chOff x="6781800" y="719667"/>
              <a:chExt cx="889000" cy="3567240"/>
            </a:xfrm>
          </p:grpSpPr>
          <p:sp>
            <p:nvSpPr>
              <p:cNvPr id="60" name="Rectangle 59">
                <a:extLst>
                  <a:ext uri="{FF2B5EF4-FFF2-40B4-BE49-F238E27FC236}">
                    <a16:creationId xmlns:a16="http://schemas.microsoft.com/office/drawing/2014/main" id="{9CDD5EC3-A857-46FB-BBFF-64901060B540}"/>
                  </a:ext>
                </a:extLst>
              </p:cNvPr>
              <p:cNvSpPr/>
              <p:nvPr/>
            </p:nvSpPr>
            <p:spPr>
              <a:xfrm>
                <a:off x="6781800" y="71966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61" name="Rectangle 60">
                <a:extLst>
                  <a:ext uri="{FF2B5EF4-FFF2-40B4-BE49-F238E27FC236}">
                    <a16:creationId xmlns:a16="http://schemas.microsoft.com/office/drawing/2014/main" id="{E2FF5DAF-50C6-4621-B26C-0B3D4EBFDD59}"/>
                  </a:ext>
                </a:extLst>
              </p:cNvPr>
              <p:cNvSpPr/>
              <p:nvPr/>
            </p:nvSpPr>
            <p:spPr>
              <a:xfrm>
                <a:off x="6781800" y="161428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62" name="Rectangle 61">
                <a:extLst>
                  <a:ext uri="{FF2B5EF4-FFF2-40B4-BE49-F238E27FC236}">
                    <a16:creationId xmlns:a16="http://schemas.microsoft.com/office/drawing/2014/main" id="{4FA4AF05-B7BC-4946-9DE5-D5AF3CB3B628}"/>
                  </a:ext>
                </a:extLst>
              </p:cNvPr>
              <p:cNvSpPr/>
              <p:nvPr/>
            </p:nvSpPr>
            <p:spPr>
              <a:xfrm>
                <a:off x="6781800" y="250328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63" name="Rectangle 62">
                <a:extLst>
                  <a:ext uri="{FF2B5EF4-FFF2-40B4-BE49-F238E27FC236}">
                    <a16:creationId xmlns:a16="http://schemas.microsoft.com/office/drawing/2014/main" id="{697A6992-1ED6-42CD-92A1-E0F7D0A909B5}"/>
                  </a:ext>
                </a:extLst>
              </p:cNvPr>
              <p:cNvSpPr/>
              <p:nvPr/>
            </p:nvSpPr>
            <p:spPr>
              <a:xfrm>
                <a:off x="6781800" y="339790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grpSp>
        <p:sp>
          <p:nvSpPr>
            <p:cNvPr id="56" name="Oval 55">
              <a:extLst>
                <a:ext uri="{FF2B5EF4-FFF2-40B4-BE49-F238E27FC236}">
                  <a16:creationId xmlns:a16="http://schemas.microsoft.com/office/drawing/2014/main" id="{5BCCED27-1644-463D-A2DC-892708F322BC}"/>
                </a:ext>
              </a:extLst>
            </p:cNvPr>
            <p:cNvSpPr/>
            <p:nvPr/>
          </p:nvSpPr>
          <p:spPr>
            <a:xfrm>
              <a:off x="6873027" y="832530"/>
              <a:ext cx="695459" cy="69545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7" name="Oval 56">
              <a:extLst>
                <a:ext uri="{FF2B5EF4-FFF2-40B4-BE49-F238E27FC236}">
                  <a16:creationId xmlns:a16="http://schemas.microsoft.com/office/drawing/2014/main" id="{0536255B-2706-493F-9B1B-08E6761A7D68}"/>
                </a:ext>
              </a:extLst>
            </p:cNvPr>
            <p:cNvSpPr/>
            <p:nvPr/>
          </p:nvSpPr>
          <p:spPr>
            <a:xfrm>
              <a:off x="6867483" y="1719714"/>
              <a:ext cx="695459" cy="69545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8" name="Oval 57">
              <a:extLst>
                <a:ext uri="{FF2B5EF4-FFF2-40B4-BE49-F238E27FC236}">
                  <a16:creationId xmlns:a16="http://schemas.microsoft.com/office/drawing/2014/main" id="{AD44240D-7D0E-4330-A0C3-F007FC59CA93}"/>
                </a:ext>
              </a:extLst>
            </p:cNvPr>
            <p:cNvSpPr/>
            <p:nvPr/>
          </p:nvSpPr>
          <p:spPr>
            <a:xfrm>
              <a:off x="6878570" y="2595840"/>
              <a:ext cx="695459" cy="69545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9" name="Oval 58">
              <a:extLst>
                <a:ext uri="{FF2B5EF4-FFF2-40B4-BE49-F238E27FC236}">
                  <a16:creationId xmlns:a16="http://schemas.microsoft.com/office/drawing/2014/main" id="{76170B95-4773-4C9C-93D5-161A48BA5755}"/>
                </a:ext>
              </a:extLst>
            </p:cNvPr>
            <p:cNvSpPr/>
            <p:nvPr/>
          </p:nvSpPr>
          <p:spPr>
            <a:xfrm>
              <a:off x="6867482" y="3494677"/>
              <a:ext cx="695459" cy="69545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104" name="Group 103">
            <a:extLst>
              <a:ext uri="{FF2B5EF4-FFF2-40B4-BE49-F238E27FC236}">
                <a16:creationId xmlns:a16="http://schemas.microsoft.com/office/drawing/2014/main" id="{5BFF39D8-E85B-4DA7-B8F7-D3ABAEC73770}"/>
              </a:ext>
            </a:extLst>
          </p:cNvPr>
          <p:cNvGrpSpPr/>
          <p:nvPr/>
        </p:nvGrpSpPr>
        <p:grpSpPr>
          <a:xfrm rot="10800000" flipV="1">
            <a:off x="1766161" y="2956318"/>
            <a:ext cx="680186" cy="2691380"/>
            <a:chOff x="6781800" y="719667"/>
            <a:chExt cx="889000" cy="3567240"/>
          </a:xfrm>
        </p:grpSpPr>
        <p:grpSp>
          <p:nvGrpSpPr>
            <p:cNvPr id="105" name="Group 104">
              <a:extLst>
                <a:ext uri="{FF2B5EF4-FFF2-40B4-BE49-F238E27FC236}">
                  <a16:creationId xmlns:a16="http://schemas.microsoft.com/office/drawing/2014/main" id="{3F04B8B1-05CF-4FB0-A349-7FE6E3E0F612}"/>
                </a:ext>
              </a:extLst>
            </p:cNvPr>
            <p:cNvGrpSpPr/>
            <p:nvPr/>
          </p:nvGrpSpPr>
          <p:grpSpPr>
            <a:xfrm>
              <a:off x="6781800" y="719667"/>
              <a:ext cx="889000" cy="3567240"/>
              <a:chOff x="6781800" y="719667"/>
              <a:chExt cx="889000" cy="3567240"/>
            </a:xfrm>
          </p:grpSpPr>
          <p:sp>
            <p:nvSpPr>
              <p:cNvPr id="110" name="Rectangle 109">
                <a:extLst>
                  <a:ext uri="{FF2B5EF4-FFF2-40B4-BE49-F238E27FC236}">
                    <a16:creationId xmlns:a16="http://schemas.microsoft.com/office/drawing/2014/main" id="{318E4D37-08F6-4806-8AF4-927D5124AD23}"/>
                  </a:ext>
                </a:extLst>
              </p:cNvPr>
              <p:cNvSpPr/>
              <p:nvPr/>
            </p:nvSpPr>
            <p:spPr>
              <a:xfrm>
                <a:off x="6781800" y="71966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11" name="Rectangle 110">
                <a:extLst>
                  <a:ext uri="{FF2B5EF4-FFF2-40B4-BE49-F238E27FC236}">
                    <a16:creationId xmlns:a16="http://schemas.microsoft.com/office/drawing/2014/main" id="{5992E18E-3FE4-41A8-B1DD-562BCC75464E}"/>
                  </a:ext>
                </a:extLst>
              </p:cNvPr>
              <p:cNvSpPr/>
              <p:nvPr/>
            </p:nvSpPr>
            <p:spPr>
              <a:xfrm>
                <a:off x="6781800" y="161428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12" name="Rectangle 111">
                <a:extLst>
                  <a:ext uri="{FF2B5EF4-FFF2-40B4-BE49-F238E27FC236}">
                    <a16:creationId xmlns:a16="http://schemas.microsoft.com/office/drawing/2014/main" id="{64FF789C-52AA-4E65-BF9A-8577F0453448}"/>
                  </a:ext>
                </a:extLst>
              </p:cNvPr>
              <p:cNvSpPr/>
              <p:nvPr/>
            </p:nvSpPr>
            <p:spPr>
              <a:xfrm>
                <a:off x="6781800" y="250328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13" name="Rectangle 112">
                <a:extLst>
                  <a:ext uri="{FF2B5EF4-FFF2-40B4-BE49-F238E27FC236}">
                    <a16:creationId xmlns:a16="http://schemas.microsoft.com/office/drawing/2014/main" id="{9051DDE6-88EA-4A5F-945E-EEF3E6AB9186}"/>
                  </a:ext>
                </a:extLst>
              </p:cNvPr>
              <p:cNvSpPr/>
              <p:nvPr/>
            </p:nvSpPr>
            <p:spPr>
              <a:xfrm>
                <a:off x="6781800" y="339790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grpSp>
        <p:sp>
          <p:nvSpPr>
            <p:cNvPr id="106" name="Oval 105">
              <a:extLst>
                <a:ext uri="{FF2B5EF4-FFF2-40B4-BE49-F238E27FC236}">
                  <a16:creationId xmlns:a16="http://schemas.microsoft.com/office/drawing/2014/main" id="{39EA5281-E1EE-43A3-9A55-7287442C00BD}"/>
                </a:ext>
              </a:extLst>
            </p:cNvPr>
            <p:cNvSpPr/>
            <p:nvPr/>
          </p:nvSpPr>
          <p:spPr>
            <a:xfrm>
              <a:off x="6873027" y="832530"/>
              <a:ext cx="695459" cy="69545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7" name="Oval 106">
              <a:extLst>
                <a:ext uri="{FF2B5EF4-FFF2-40B4-BE49-F238E27FC236}">
                  <a16:creationId xmlns:a16="http://schemas.microsoft.com/office/drawing/2014/main" id="{A4BFDDA9-AA8A-46FF-A419-2B75FDDDDEB3}"/>
                </a:ext>
              </a:extLst>
            </p:cNvPr>
            <p:cNvSpPr/>
            <p:nvPr/>
          </p:nvSpPr>
          <p:spPr>
            <a:xfrm>
              <a:off x="6867483" y="1719714"/>
              <a:ext cx="695459" cy="69545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8" name="Oval 107">
              <a:extLst>
                <a:ext uri="{FF2B5EF4-FFF2-40B4-BE49-F238E27FC236}">
                  <a16:creationId xmlns:a16="http://schemas.microsoft.com/office/drawing/2014/main" id="{4C43B625-2914-444F-A1CA-006C58FDCD78}"/>
                </a:ext>
              </a:extLst>
            </p:cNvPr>
            <p:cNvSpPr/>
            <p:nvPr/>
          </p:nvSpPr>
          <p:spPr>
            <a:xfrm>
              <a:off x="6878570" y="2595840"/>
              <a:ext cx="695459" cy="69545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9" name="Oval 108">
              <a:extLst>
                <a:ext uri="{FF2B5EF4-FFF2-40B4-BE49-F238E27FC236}">
                  <a16:creationId xmlns:a16="http://schemas.microsoft.com/office/drawing/2014/main" id="{B793B4F8-E9ED-49E4-B531-C45CAD230C67}"/>
                </a:ext>
              </a:extLst>
            </p:cNvPr>
            <p:cNvSpPr/>
            <p:nvPr/>
          </p:nvSpPr>
          <p:spPr>
            <a:xfrm>
              <a:off x="6867482" y="3494677"/>
              <a:ext cx="695459" cy="69545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114" name="Group 113">
            <a:extLst>
              <a:ext uri="{FF2B5EF4-FFF2-40B4-BE49-F238E27FC236}">
                <a16:creationId xmlns:a16="http://schemas.microsoft.com/office/drawing/2014/main" id="{6AE9E26E-398D-48A9-9295-E78D39368670}"/>
              </a:ext>
            </a:extLst>
          </p:cNvPr>
          <p:cNvGrpSpPr/>
          <p:nvPr/>
        </p:nvGrpSpPr>
        <p:grpSpPr>
          <a:xfrm rot="10800000" flipV="1">
            <a:off x="4231907" y="2959813"/>
            <a:ext cx="680186" cy="2691380"/>
            <a:chOff x="6781800" y="719667"/>
            <a:chExt cx="889000" cy="3567240"/>
          </a:xfrm>
        </p:grpSpPr>
        <p:grpSp>
          <p:nvGrpSpPr>
            <p:cNvPr id="115" name="Group 114">
              <a:extLst>
                <a:ext uri="{FF2B5EF4-FFF2-40B4-BE49-F238E27FC236}">
                  <a16:creationId xmlns:a16="http://schemas.microsoft.com/office/drawing/2014/main" id="{6960E34C-3C15-4B63-A36A-A85299AE517C}"/>
                </a:ext>
              </a:extLst>
            </p:cNvPr>
            <p:cNvGrpSpPr/>
            <p:nvPr/>
          </p:nvGrpSpPr>
          <p:grpSpPr>
            <a:xfrm>
              <a:off x="6781800" y="719667"/>
              <a:ext cx="889000" cy="3567240"/>
              <a:chOff x="6781800" y="719667"/>
              <a:chExt cx="889000" cy="3567240"/>
            </a:xfrm>
          </p:grpSpPr>
          <p:sp>
            <p:nvSpPr>
              <p:cNvPr id="120" name="Rectangle 119">
                <a:extLst>
                  <a:ext uri="{FF2B5EF4-FFF2-40B4-BE49-F238E27FC236}">
                    <a16:creationId xmlns:a16="http://schemas.microsoft.com/office/drawing/2014/main" id="{E4E9CCC2-2085-4511-8CAB-96A849DD2DD1}"/>
                  </a:ext>
                </a:extLst>
              </p:cNvPr>
              <p:cNvSpPr/>
              <p:nvPr/>
            </p:nvSpPr>
            <p:spPr>
              <a:xfrm>
                <a:off x="6781800" y="71966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21" name="Rectangle 120">
                <a:extLst>
                  <a:ext uri="{FF2B5EF4-FFF2-40B4-BE49-F238E27FC236}">
                    <a16:creationId xmlns:a16="http://schemas.microsoft.com/office/drawing/2014/main" id="{85AB091C-91F4-448F-954D-0303FE2014B6}"/>
                  </a:ext>
                </a:extLst>
              </p:cNvPr>
              <p:cNvSpPr/>
              <p:nvPr/>
            </p:nvSpPr>
            <p:spPr>
              <a:xfrm>
                <a:off x="6781800" y="161428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22" name="Rectangle 121">
                <a:extLst>
                  <a:ext uri="{FF2B5EF4-FFF2-40B4-BE49-F238E27FC236}">
                    <a16:creationId xmlns:a16="http://schemas.microsoft.com/office/drawing/2014/main" id="{8A12AD98-D638-4C9B-9FE6-8E0039BCCB61}"/>
                  </a:ext>
                </a:extLst>
              </p:cNvPr>
              <p:cNvSpPr/>
              <p:nvPr/>
            </p:nvSpPr>
            <p:spPr>
              <a:xfrm>
                <a:off x="6781800" y="250328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23" name="Rectangle 122">
                <a:extLst>
                  <a:ext uri="{FF2B5EF4-FFF2-40B4-BE49-F238E27FC236}">
                    <a16:creationId xmlns:a16="http://schemas.microsoft.com/office/drawing/2014/main" id="{C7404240-5427-40B6-807E-F9A7357506E3}"/>
                  </a:ext>
                </a:extLst>
              </p:cNvPr>
              <p:cNvSpPr/>
              <p:nvPr/>
            </p:nvSpPr>
            <p:spPr>
              <a:xfrm>
                <a:off x="6781800" y="339790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grpSp>
        <p:sp>
          <p:nvSpPr>
            <p:cNvPr id="116" name="Oval 115">
              <a:extLst>
                <a:ext uri="{FF2B5EF4-FFF2-40B4-BE49-F238E27FC236}">
                  <a16:creationId xmlns:a16="http://schemas.microsoft.com/office/drawing/2014/main" id="{90CFB84B-BFED-4467-B008-67CD4100DA78}"/>
                </a:ext>
              </a:extLst>
            </p:cNvPr>
            <p:cNvSpPr/>
            <p:nvPr/>
          </p:nvSpPr>
          <p:spPr>
            <a:xfrm>
              <a:off x="6873027" y="832530"/>
              <a:ext cx="695459" cy="69545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7" name="Oval 116">
              <a:extLst>
                <a:ext uri="{FF2B5EF4-FFF2-40B4-BE49-F238E27FC236}">
                  <a16:creationId xmlns:a16="http://schemas.microsoft.com/office/drawing/2014/main" id="{64D735C9-6EA1-4FA2-8AF6-9A9C9EA1DE9F}"/>
                </a:ext>
              </a:extLst>
            </p:cNvPr>
            <p:cNvSpPr/>
            <p:nvPr/>
          </p:nvSpPr>
          <p:spPr>
            <a:xfrm>
              <a:off x="6867483" y="1719714"/>
              <a:ext cx="695459" cy="69545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8" name="Oval 117">
              <a:extLst>
                <a:ext uri="{FF2B5EF4-FFF2-40B4-BE49-F238E27FC236}">
                  <a16:creationId xmlns:a16="http://schemas.microsoft.com/office/drawing/2014/main" id="{EFEFB591-69C6-4252-BE1A-00DE43E289A1}"/>
                </a:ext>
              </a:extLst>
            </p:cNvPr>
            <p:cNvSpPr/>
            <p:nvPr/>
          </p:nvSpPr>
          <p:spPr>
            <a:xfrm>
              <a:off x="6878570" y="2595840"/>
              <a:ext cx="695459" cy="69545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9" name="Oval 118">
              <a:extLst>
                <a:ext uri="{FF2B5EF4-FFF2-40B4-BE49-F238E27FC236}">
                  <a16:creationId xmlns:a16="http://schemas.microsoft.com/office/drawing/2014/main" id="{017C418C-1271-4EED-A043-4E4EECC9A0DD}"/>
                </a:ext>
              </a:extLst>
            </p:cNvPr>
            <p:cNvSpPr/>
            <p:nvPr/>
          </p:nvSpPr>
          <p:spPr>
            <a:xfrm>
              <a:off x="6867482" y="3494677"/>
              <a:ext cx="695459" cy="69545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124" name="Group 123">
            <a:extLst>
              <a:ext uri="{FF2B5EF4-FFF2-40B4-BE49-F238E27FC236}">
                <a16:creationId xmlns:a16="http://schemas.microsoft.com/office/drawing/2014/main" id="{2C748120-42FA-44C4-AF55-B4AD011D2830}"/>
              </a:ext>
            </a:extLst>
          </p:cNvPr>
          <p:cNvGrpSpPr/>
          <p:nvPr/>
        </p:nvGrpSpPr>
        <p:grpSpPr>
          <a:xfrm rot="10800000" flipV="1">
            <a:off x="5464779" y="2959814"/>
            <a:ext cx="680186" cy="2691380"/>
            <a:chOff x="6781800" y="719667"/>
            <a:chExt cx="889000" cy="3567240"/>
          </a:xfrm>
        </p:grpSpPr>
        <p:grpSp>
          <p:nvGrpSpPr>
            <p:cNvPr id="125" name="Group 124">
              <a:extLst>
                <a:ext uri="{FF2B5EF4-FFF2-40B4-BE49-F238E27FC236}">
                  <a16:creationId xmlns:a16="http://schemas.microsoft.com/office/drawing/2014/main" id="{8E793E8E-5226-4251-9D7D-17EFB3C9522B}"/>
                </a:ext>
              </a:extLst>
            </p:cNvPr>
            <p:cNvGrpSpPr/>
            <p:nvPr/>
          </p:nvGrpSpPr>
          <p:grpSpPr>
            <a:xfrm>
              <a:off x="6781800" y="719667"/>
              <a:ext cx="889000" cy="3567240"/>
              <a:chOff x="6781800" y="719667"/>
              <a:chExt cx="889000" cy="3567240"/>
            </a:xfrm>
          </p:grpSpPr>
          <p:sp>
            <p:nvSpPr>
              <p:cNvPr id="130" name="Rectangle 129">
                <a:extLst>
                  <a:ext uri="{FF2B5EF4-FFF2-40B4-BE49-F238E27FC236}">
                    <a16:creationId xmlns:a16="http://schemas.microsoft.com/office/drawing/2014/main" id="{F82D1B1B-4078-4FD8-9817-78E4BA83E9B6}"/>
                  </a:ext>
                </a:extLst>
              </p:cNvPr>
              <p:cNvSpPr/>
              <p:nvPr/>
            </p:nvSpPr>
            <p:spPr>
              <a:xfrm>
                <a:off x="6781800" y="71966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31" name="Rectangle 130">
                <a:extLst>
                  <a:ext uri="{FF2B5EF4-FFF2-40B4-BE49-F238E27FC236}">
                    <a16:creationId xmlns:a16="http://schemas.microsoft.com/office/drawing/2014/main" id="{98C0C417-0E62-483F-AAB9-69837917896F}"/>
                  </a:ext>
                </a:extLst>
              </p:cNvPr>
              <p:cNvSpPr/>
              <p:nvPr/>
            </p:nvSpPr>
            <p:spPr>
              <a:xfrm>
                <a:off x="6781800" y="161428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32" name="Rectangle 131">
                <a:extLst>
                  <a:ext uri="{FF2B5EF4-FFF2-40B4-BE49-F238E27FC236}">
                    <a16:creationId xmlns:a16="http://schemas.microsoft.com/office/drawing/2014/main" id="{344EA3F3-19CC-4A52-8643-3762F15B443C}"/>
                  </a:ext>
                </a:extLst>
              </p:cNvPr>
              <p:cNvSpPr/>
              <p:nvPr/>
            </p:nvSpPr>
            <p:spPr>
              <a:xfrm>
                <a:off x="6781800" y="250328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33" name="Rectangle 132">
                <a:extLst>
                  <a:ext uri="{FF2B5EF4-FFF2-40B4-BE49-F238E27FC236}">
                    <a16:creationId xmlns:a16="http://schemas.microsoft.com/office/drawing/2014/main" id="{8685E4CF-635F-4384-B81E-D14142DEEC72}"/>
                  </a:ext>
                </a:extLst>
              </p:cNvPr>
              <p:cNvSpPr/>
              <p:nvPr/>
            </p:nvSpPr>
            <p:spPr>
              <a:xfrm>
                <a:off x="6781800" y="339790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grpSp>
        <p:sp>
          <p:nvSpPr>
            <p:cNvPr id="126" name="Oval 125">
              <a:extLst>
                <a:ext uri="{FF2B5EF4-FFF2-40B4-BE49-F238E27FC236}">
                  <a16:creationId xmlns:a16="http://schemas.microsoft.com/office/drawing/2014/main" id="{8CB74598-65A0-4E53-8B48-E341C7A4E2FA}"/>
                </a:ext>
              </a:extLst>
            </p:cNvPr>
            <p:cNvSpPr/>
            <p:nvPr/>
          </p:nvSpPr>
          <p:spPr>
            <a:xfrm>
              <a:off x="6873027" y="832530"/>
              <a:ext cx="695459" cy="69545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7" name="Oval 126">
              <a:extLst>
                <a:ext uri="{FF2B5EF4-FFF2-40B4-BE49-F238E27FC236}">
                  <a16:creationId xmlns:a16="http://schemas.microsoft.com/office/drawing/2014/main" id="{DA78DD9B-9076-4D5D-BA62-BDA1743A8C4D}"/>
                </a:ext>
              </a:extLst>
            </p:cNvPr>
            <p:cNvSpPr/>
            <p:nvPr/>
          </p:nvSpPr>
          <p:spPr>
            <a:xfrm>
              <a:off x="6867483" y="1719714"/>
              <a:ext cx="695459" cy="69545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8" name="Oval 127">
              <a:extLst>
                <a:ext uri="{FF2B5EF4-FFF2-40B4-BE49-F238E27FC236}">
                  <a16:creationId xmlns:a16="http://schemas.microsoft.com/office/drawing/2014/main" id="{F1FBF98C-281B-40EA-BD76-FB140FC7755D}"/>
                </a:ext>
              </a:extLst>
            </p:cNvPr>
            <p:cNvSpPr/>
            <p:nvPr/>
          </p:nvSpPr>
          <p:spPr>
            <a:xfrm>
              <a:off x="6878570" y="2595840"/>
              <a:ext cx="695459" cy="69545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9" name="Oval 128">
              <a:extLst>
                <a:ext uri="{FF2B5EF4-FFF2-40B4-BE49-F238E27FC236}">
                  <a16:creationId xmlns:a16="http://schemas.microsoft.com/office/drawing/2014/main" id="{2FB97990-74D6-4797-B4E1-ED5424099371}"/>
                </a:ext>
              </a:extLst>
            </p:cNvPr>
            <p:cNvSpPr/>
            <p:nvPr/>
          </p:nvSpPr>
          <p:spPr>
            <a:xfrm>
              <a:off x="6867482" y="3494677"/>
              <a:ext cx="695459" cy="69545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134" name="Group 133">
            <a:extLst>
              <a:ext uri="{FF2B5EF4-FFF2-40B4-BE49-F238E27FC236}">
                <a16:creationId xmlns:a16="http://schemas.microsoft.com/office/drawing/2014/main" id="{8A408BAD-6CEC-461A-BDC5-1A61ABF42C5D}"/>
              </a:ext>
            </a:extLst>
          </p:cNvPr>
          <p:cNvGrpSpPr/>
          <p:nvPr/>
        </p:nvGrpSpPr>
        <p:grpSpPr>
          <a:xfrm rot="10800000" flipV="1">
            <a:off x="6697650" y="2910588"/>
            <a:ext cx="680186" cy="2691380"/>
            <a:chOff x="6781800" y="719667"/>
            <a:chExt cx="889000" cy="3567240"/>
          </a:xfrm>
        </p:grpSpPr>
        <p:grpSp>
          <p:nvGrpSpPr>
            <p:cNvPr id="135" name="Group 134">
              <a:extLst>
                <a:ext uri="{FF2B5EF4-FFF2-40B4-BE49-F238E27FC236}">
                  <a16:creationId xmlns:a16="http://schemas.microsoft.com/office/drawing/2014/main" id="{910D7E6B-5246-46D6-95FC-5F325C8A23F1}"/>
                </a:ext>
              </a:extLst>
            </p:cNvPr>
            <p:cNvGrpSpPr/>
            <p:nvPr/>
          </p:nvGrpSpPr>
          <p:grpSpPr>
            <a:xfrm>
              <a:off x="6781800" y="719667"/>
              <a:ext cx="889000" cy="3567240"/>
              <a:chOff x="6781800" y="719667"/>
              <a:chExt cx="889000" cy="3567240"/>
            </a:xfrm>
          </p:grpSpPr>
          <p:sp>
            <p:nvSpPr>
              <p:cNvPr id="140" name="Rectangle 139">
                <a:extLst>
                  <a:ext uri="{FF2B5EF4-FFF2-40B4-BE49-F238E27FC236}">
                    <a16:creationId xmlns:a16="http://schemas.microsoft.com/office/drawing/2014/main" id="{8A6CB76C-65EC-476E-BCDD-F13A5F210C6F}"/>
                  </a:ext>
                </a:extLst>
              </p:cNvPr>
              <p:cNvSpPr/>
              <p:nvPr/>
            </p:nvSpPr>
            <p:spPr>
              <a:xfrm>
                <a:off x="6781800" y="71966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41" name="Rectangle 140">
                <a:extLst>
                  <a:ext uri="{FF2B5EF4-FFF2-40B4-BE49-F238E27FC236}">
                    <a16:creationId xmlns:a16="http://schemas.microsoft.com/office/drawing/2014/main" id="{86B7680B-74CD-4619-9370-209A56F811E4}"/>
                  </a:ext>
                </a:extLst>
              </p:cNvPr>
              <p:cNvSpPr/>
              <p:nvPr/>
            </p:nvSpPr>
            <p:spPr>
              <a:xfrm>
                <a:off x="6781800" y="161428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42" name="Rectangle 141">
                <a:extLst>
                  <a:ext uri="{FF2B5EF4-FFF2-40B4-BE49-F238E27FC236}">
                    <a16:creationId xmlns:a16="http://schemas.microsoft.com/office/drawing/2014/main" id="{E96D2D19-D354-44A7-9954-08521AC0FCA8}"/>
                  </a:ext>
                </a:extLst>
              </p:cNvPr>
              <p:cNvSpPr/>
              <p:nvPr/>
            </p:nvSpPr>
            <p:spPr>
              <a:xfrm>
                <a:off x="6781800" y="250328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43" name="Rectangle 142">
                <a:extLst>
                  <a:ext uri="{FF2B5EF4-FFF2-40B4-BE49-F238E27FC236}">
                    <a16:creationId xmlns:a16="http://schemas.microsoft.com/office/drawing/2014/main" id="{98B3DE02-1169-4B5C-A6C8-24B1EAF4D05C}"/>
                  </a:ext>
                </a:extLst>
              </p:cNvPr>
              <p:cNvSpPr/>
              <p:nvPr/>
            </p:nvSpPr>
            <p:spPr>
              <a:xfrm>
                <a:off x="6781800" y="3397907"/>
                <a:ext cx="889000" cy="889000"/>
              </a:xfrm>
              <a:prstGeom prst="rect">
                <a:avLst/>
              </a:prstGeom>
              <a:solidFill>
                <a:schemeClr val="accent4">
                  <a:lumMod val="20000"/>
                  <a:lumOff val="80000"/>
                </a:schemeClr>
              </a:solidFill>
              <a:ln w="3810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grpSp>
        <p:sp>
          <p:nvSpPr>
            <p:cNvPr id="136" name="Oval 135">
              <a:extLst>
                <a:ext uri="{FF2B5EF4-FFF2-40B4-BE49-F238E27FC236}">
                  <a16:creationId xmlns:a16="http://schemas.microsoft.com/office/drawing/2014/main" id="{E9F9E09B-01BB-4A57-AC6F-2A1CFAADE3F2}"/>
                </a:ext>
              </a:extLst>
            </p:cNvPr>
            <p:cNvSpPr/>
            <p:nvPr/>
          </p:nvSpPr>
          <p:spPr>
            <a:xfrm>
              <a:off x="6873027" y="832530"/>
              <a:ext cx="695459" cy="69545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7" name="Oval 136">
              <a:extLst>
                <a:ext uri="{FF2B5EF4-FFF2-40B4-BE49-F238E27FC236}">
                  <a16:creationId xmlns:a16="http://schemas.microsoft.com/office/drawing/2014/main" id="{6A023E18-0921-4D9F-A058-6332F774C300}"/>
                </a:ext>
              </a:extLst>
            </p:cNvPr>
            <p:cNvSpPr/>
            <p:nvPr/>
          </p:nvSpPr>
          <p:spPr>
            <a:xfrm>
              <a:off x="6867483" y="1719714"/>
              <a:ext cx="695459" cy="69545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8" name="Oval 137">
              <a:extLst>
                <a:ext uri="{FF2B5EF4-FFF2-40B4-BE49-F238E27FC236}">
                  <a16:creationId xmlns:a16="http://schemas.microsoft.com/office/drawing/2014/main" id="{F51D0BB6-5F11-4F4E-ADF0-7A7AE13908E2}"/>
                </a:ext>
              </a:extLst>
            </p:cNvPr>
            <p:cNvSpPr/>
            <p:nvPr/>
          </p:nvSpPr>
          <p:spPr>
            <a:xfrm>
              <a:off x="6878570" y="2595840"/>
              <a:ext cx="695459" cy="69545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9" name="Oval 138">
              <a:extLst>
                <a:ext uri="{FF2B5EF4-FFF2-40B4-BE49-F238E27FC236}">
                  <a16:creationId xmlns:a16="http://schemas.microsoft.com/office/drawing/2014/main" id="{A45DAB6A-9F1A-48EC-8E28-D10923F104CD}"/>
                </a:ext>
              </a:extLst>
            </p:cNvPr>
            <p:cNvSpPr/>
            <p:nvPr/>
          </p:nvSpPr>
          <p:spPr>
            <a:xfrm>
              <a:off x="6867482" y="3494677"/>
              <a:ext cx="695459" cy="69545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Tree>
    <p:extLst>
      <p:ext uri="{BB962C8B-B14F-4D97-AF65-F5344CB8AC3E}">
        <p14:creationId xmlns:p14="http://schemas.microsoft.com/office/powerpoint/2010/main" val="4093699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C05C8AC-D2C7-4ABB-8FA8-7049613918CB}"/>
              </a:ext>
            </a:extLst>
          </p:cNvPr>
          <p:cNvSpPr txBox="1"/>
          <p:nvPr/>
        </p:nvSpPr>
        <p:spPr>
          <a:xfrm>
            <a:off x="255181" y="650204"/>
            <a:ext cx="2909771" cy="369332"/>
          </a:xfrm>
          <a:prstGeom prst="rect">
            <a:avLst/>
          </a:prstGeom>
          <a:noFill/>
        </p:spPr>
        <p:txBody>
          <a:bodyPr wrap="none" lIns="91440" tIns="45720" rIns="91440" bIns="45720" rtlCol="0" anchor="t">
            <a:spAutoFit/>
          </a:bodyPr>
          <a:lstStyle/>
          <a:p>
            <a:r>
              <a:rPr lang="en-GB" b="1" u="sng" dirty="0">
                <a:latin typeface="Comic Sans MS"/>
                <a:cs typeface="Arial"/>
              </a:rPr>
              <a:t>Number or fact families</a:t>
            </a:r>
            <a:endParaRPr lang="en-GB" u="sng" dirty="0">
              <a:latin typeface="Comic Sans MS"/>
              <a:cs typeface="Arial"/>
            </a:endParaRPr>
          </a:p>
        </p:txBody>
      </p:sp>
      <p:sp>
        <p:nvSpPr>
          <p:cNvPr id="11" name="TextBox 10">
            <a:extLst>
              <a:ext uri="{FF2B5EF4-FFF2-40B4-BE49-F238E27FC236}">
                <a16:creationId xmlns:a16="http://schemas.microsoft.com/office/drawing/2014/main" id="{C5A22397-22CB-48B1-9847-DF279AAA275F}"/>
              </a:ext>
            </a:extLst>
          </p:cNvPr>
          <p:cNvSpPr txBox="1"/>
          <p:nvPr/>
        </p:nvSpPr>
        <p:spPr>
          <a:xfrm>
            <a:off x="255181" y="1072701"/>
            <a:ext cx="8586896" cy="2308324"/>
          </a:xfrm>
          <a:prstGeom prst="rect">
            <a:avLst/>
          </a:prstGeom>
          <a:noFill/>
        </p:spPr>
        <p:txBody>
          <a:bodyPr wrap="square" lIns="91440" tIns="45720" rIns="91440" bIns="45720" rtlCol="0" anchor="t">
            <a:spAutoFit/>
          </a:bodyPr>
          <a:lstStyle/>
          <a:p>
            <a:pPr algn="ctr"/>
            <a:r>
              <a:rPr lang="en-US" dirty="0">
                <a:latin typeface="Comic Sans MS"/>
                <a:cs typeface="Arial"/>
              </a:rPr>
              <a:t>4 x 5 = 20 </a:t>
            </a:r>
            <a:endParaRPr lang="en-US" dirty="0"/>
          </a:p>
          <a:p>
            <a:pPr algn="ctr"/>
            <a:r>
              <a:rPr lang="en-US" dirty="0">
                <a:latin typeface="Comic Sans MS"/>
                <a:cs typeface="Arial"/>
              </a:rPr>
              <a:t>5 x 4 = 20 </a:t>
            </a:r>
            <a:endParaRPr lang="en-US" dirty="0">
              <a:latin typeface="Calibri" panose="020F0502020204030204"/>
              <a:cs typeface="Calibri" panose="020F0502020204030204"/>
            </a:endParaRPr>
          </a:p>
          <a:p>
            <a:pPr algn="ctr"/>
            <a:r>
              <a:rPr lang="en-US" dirty="0">
                <a:latin typeface="Comic Sans MS"/>
                <a:cs typeface="Arial"/>
              </a:rPr>
              <a:t>20 ÷ 5 = 4  </a:t>
            </a:r>
            <a:endParaRPr lang="en-US" dirty="0">
              <a:latin typeface="Calibri" panose="020F0502020204030204"/>
              <a:cs typeface="Calibri"/>
            </a:endParaRPr>
          </a:p>
          <a:p>
            <a:pPr algn="ctr"/>
            <a:r>
              <a:rPr lang="en-US" dirty="0">
                <a:latin typeface="Comic Sans MS"/>
                <a:cs typeface="Arial"/>
              </a:rPr>
              <a:t>20 ÷ 4 = 5  </a:t>
            </a:r>
            <a:endParaRPr lang="en-US" dirty="0">
              <a:cs typeface="Calibri"/>
            </a:endParaRPr>
          </a:p>
          <a:p>
            <a:endParaRPr lang="en-US" dirty="0">
              <a:latin typeface="Comic Sans MS"/>
              <a:cs typeface="Arial" panose="020B0604020202020204" pitchFamily="34" charset="0"/>
            </a:endParaRPr>
          </a:p>
          <a:p>
            <a:r>
              <a:rPr lang="en-US" dirty="0">
                <a:latin typeface="Comic Sans MS"/>
                <a:cs typeface="Arial"/>
              </a:rPr>
              <a:t>Due to their commutative understanding, children should also be able to see whole number families. For many children this will need to be pointed out and discussed. </a:t>
            </a:r>
            <a:endParaRPr lang="en-US" dirty="0">
              <a:latin typeface="Comic Sans MS"/>
              <a:cs typeface="Arial" panose="020B0604020202020204" pitchFamily="34" charset="0"/>
            </a:endParaRPr>
          </a:p>
        </p:txBody>
      </p:sp>
      <p:pic>
        <p:nvPicPr>
          <p:cNvPr id="3" name="Picture 2" descr="A picture containing light&#10;&#10;Description automatically generated">
            <a:extLst>
              <a:ext uri="{FF2B5EF4-FFF2-40B4-BE49-F238E27FC236}">
                <a16:creationId xmlns:a16="http://schemas.microsoft.com/office/drawing/2014/main" id="{A1276198-AF57-4641-BB14-335D676CC1EF}"/>
              </a:ext>
            </a:extLst>
          </p:cNvPr>
          <p:cNvPicPr>
            <a:picLocks noChangeAspect="1"/>
          </p:cNvPicPr>
          <p:nvPr/>
        </p:nvPicPr>
        <p:blipFill rotWithShape="1">
          <a:blip r:embed="rId3">
            <a:extLst>
              <a:ext uri="{28A0092B-C50C-407E-A947-70E740481C1C}">
                <a14:useLocalDpi xmlns:a14="http://schemas.microsoft.com/office/drawing/2010/main" val="0"/>
              </a:ext>
            </a:extLst>
          </a:blip>
          <a:srcRect l="29132" t="12852" r="31636" b="20877"/>
          <a:stretch/>
        </p:blipFill>
        <p:spPr>
          <a:xfrm>
            <a:off x="3307976" y="3239321"/>
            <a:ext cx="2528048" cy="2545978"/>
          </a:xfrm>
          <a:prstGeom prst="rect">
            <a:avLst/>
          </a:prstGeom>
        </p:spPr>
      </p:pic>
      <p:cxnSp>
        <p:nvCxnSpPr>
          <p:cNvPr id="6" name="Straight Connector 5">
            <a:extLst>
              <a:ext uri="{FF2B5EF4-FFF2-40B4-BE49-F238E27FC236}">
                <a16:creationId xmlns:a16="http://schemas.microsoft.com/office/drawing/2014/main" id="{9DB8379E-BA5F-4562-8A28-1026C3E1F708}"/>
              </a:ext>
            </a:extLst>
          </p:cNvPr>
          <p:cNvCxnSpPr>
            <a:cxnSpLocks/>
          </p:cNvCxnSpPr>
          <p:nvPr/>
        </p:nvCxnSpPr>
        <p:spPr>
          <a:xfrm>
            <a:off x="4374776" y="5256380"/>
            <a:ext cx="406560" cy="0"/>
          </a:xfrm>
          <a:prstGeom prst="line">
            <a:avLst/>
          </a:prstGeom>
          <a:ln w="28575"/>
        </p:spPr>
        <p:style>
          <a:lnRef idx="3">
            <a:schemeClr val="dk1"/>
          </a:lnRef>
          <a:fillRef idx="0">
            <a:schemeClr val="dk1"/>
          </a:fillRef>
          <a:effectRef idx="2">
            <a:schemeClr val="dk1"/>
          </a:effectRef>
          <a:fontRef idx="minor">
            <a:schemeClr val="tx1"/>
          </a:fontRef>
        </p:style>
      </p:cxnSp>
      <p:sp>
        <p:nvSpPr>
          <p:cNvPr id="8" name="Rectangle 7">
            <a:extLst>
              <a:ext uri="{FF2B5EF4-FFF2-40B4-BE49-F238E27FC236}">
                <a16:creationId xmlns:a16="http://schemas.microsoft.com/office/drawing/2014/main" id="{E54ABC7C-D4CC-4280-89B3-9A8B568920E7}"/>
              </a:ext>
            </a:extLst>
          </p:cNvPr>
          <p:cNvSpPr/>
          <p:nvPr/>
        </p:nvSpPr>
        <p:spPr>
          <a:xfrm>
            <a:off x="3744268" y="5071714"/>
            <a:ext cx="31290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4</a:t>
            </a:r>
            <a:endParaRPr lang="en-GB" dirty="0"/>
          </a:p>
        </p:txBody>
      </p:sp>
      <p:sp>
        <p:nvSpPr>
          <p:cNvPr id="9" name="Rectangle 8">
            <a:extLst>
              <a:ext uri="{FF2B5EF4-FFF2-40B4-BE49-F238E27FC236}">
                <a16:creationId xmlns:a16="http://schemas.microsoft.com/office/drawing/2014/main" id="{BC09096C-143D-4BD5-AC02-8C0EB24F8017}"/>
              </a:ext>
            </a:extLst>
          </p:cNvPr>
          <p:cNvSpPr/>
          <p:nvPr/>
        </p:nvSpPr>
        <p:spPr>
          <a:xfrm>
            <a:off x="5098938" y="5071714"/>
            <a:ext cx="31290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5</a:t>
            </a:r>
            <a:endParaRPr lang="en-GB" dirty="0"/>
          </a:p>
        </p:txBody>
      </p:sp>
      <p:sp>
        <p:nvSpPr>
          <p:cNvPr id="10" name="Rectangle 9">
            <a:extLst>
              <a:ext uri="{FF2B5EF4-FFF2-40B4-BE49-F238E27FC236}">
                <a16:creationId xmlns:a16="http://schemas.microsoft.com/office/drawing/2014/main" id="{B0454DD1-8580-418B-B0AF-53F52772486E}"/>
              </a:ext>
            </a:extLst>
          </p:cNvPr>
          <p:cNvSpPr/>
          <p:nvPr/>
        </p:nvSpPr>
        <p:spPr>
          <a:xfrm>
            <a:off x="4351427" y="3693853"/>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20</a:t>
            </a:r>
            <a:endParaRPr lang="en-GB" dirty="0"/>
          </a:p>
        </p:txBody>
      </p:sp>
    </p:spTree>
    <p:extLst>
      <p:ext uri="{BB962C8B-B14F-4D97-AF65-F5344CB8AC3E}">
        <p14:creationId xmlns:p14="http://schemas.microsoft.com/office/powerpoint/2010/main" val="36824783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C05C8AC-D2C7-4ABB-8FA8-7049613918CB}"/>
              </a:ext>
            </a:extLst>
          </p:cNvPr>
          <p:cNvSpPr txBox="1"/>
          <p:nvPr/>
        </p:nvSpPr>
        <p:spPr>
          <a:xfrm>
            <a:off x="255181" y="650204"/>
            <a:ext cx="2287806" cy="369332"/>
          </a:xfrm>
          <a:prstGeom prst="rect">
            <a:avLst/>
          </a:prstGeom>
          <a:noFill/>
        </p:spPr>
        <p:txBody>
          <a:bodyPr wrap="none" lIns="91440" tIns="45720" rIns="91440" bIns="45720" rtlCol="0" anchor="t">
            <a:spAutoFit/>
          </a:bodyPr>
          <a:lstStyle/>
          <a:p>
            <a:r>
              <a:rPr lang="en-GB" b="1" u="sng" dirty="0">
                <a:latin typeface="Comic Sans MS"/>
                <a:cs typeface="Arial"/>
              </a:rPr>
              <a:t>Using known facts</a:t>
            </a:r>
            <a:endParaRPr lang="en-GB" u="sng" dirty="0">
              <a:latin typeface="Comic Sans MS"/>
              <a:cs typeface="Arial"/>
            </a:endParaRPr>
          </a:p>
        </p:txBody>
      </p:sp>
      <p:sp>
        <p:nvSpPr>
          <p:cNvPr id="11" name="TextBox 10">
            <a:extLst>
              <a:ext uri="{FF2B5EF4-FFF2-40B4-BE49-F238E27FC236}">
                <a16:creationId xmlns:a16="http://schemas.microsoft.com/office/drawing/2014/main" id="{C5A22397-22CB-48B1-9847-DF279AAA275F}"/>
              </a:ext>
            </a:extLst>
          </p:cNvPr>
          <p:cNvSpPr txBox="1"/>
          <p:nvPr/>
        </p:nvSpPr>
        <p:spPr>
          <a:xfrm>
            <a:off x="255181" y="1072701"/>
            <a:ext cx="8586896" cy="2031325"/>
          </a:xfrm>
          <a:prstGeom prst="rect">
            <a:avLst/>
          </a:prstGeom>
          <a:noFill/>
        </p:spPr>
        <p:txBody>
          <a:bodyPr wrap="square" lIns="91440" tIns="45720" rIns="91440" bIns="45720" rtlCol="0" anchor="t">
            <a:spAutoFit/>
          </a:bodyPr>
          <a:lstStyle/>
          <a:p>
            <a:pPr algn="ctr"/>
            <a:r>
              <a:rPr lang="en-GB" dirty="0">
                <a:latin typeface="Comic Sans MS"/>
                <a:cs typeface="Arial"/>
              </a:rPr>
              <a:t>7 x 12 = ?</a:t>
            </a:r>
          </a:p>
          <a:p>
            <a:pPr algn="ctr"/>
            <a:endParaRPr lang="en-GB" dirty="0">
              <a:latin typeface="Comic Sans MS"/>
              <a:cs typeface="Arial" panose="020B0604020202020204" pitchFamily="34" charset="0"/>
            </a:endParaRPr>
          </a:p>
          <a:p>
            <a:pPr algn="ctr"/>
            <a:r>
              <a:rPr lang="en-GB" dirty="0">
                <a:latin typeface="Comic Sans MS"/>
                <a:cs typeface="Arial"/>
              </a:rPr>
              <a:t>I know 7 x 11 = 77</a:t>
            </a:r>
          </a:p>
          <a:p>
            <a:pPr algn="ctr"/>
            <a:r>
              <a:rPr lang="en-GB" dirty="0">
                <a:latin typeface="Comic Sans MS"/>
                <a:cs typeface="Arial"/>
              </a:rPr>
              <a:t>Therefore, 77 + 7 = 84</a:t>
            </a:r>
          </a:p>
          <a:p>
            <a:endParaRPr lang="en-GB" dirty="0">
              <a:latin typeface="Comic Sans MS"/>
              <a:cs typeface="Arial" panose="020B0604020202020204" pitchFamily="34" charset="0"/>
            </a:endParaRPr>
          </a:p>
          <a:p>
            <a:r>
              <a:rPr lang="en-GB" dirty="0">
                <a:latin typeface="Comic Sans MS"/>
                <a:cs typeface="Arial"/>
              </a:rPr>
              <a:t>By using known facts from ‘easier’ times tables, children should be able to find answers with increasing speed. </a:t>
            </a:r>
            <a:endParaRPr lang="en-GB" dirty="0">
              <a:latin typeface="Comic Sans MS"/>
              <a:cs typeface="Arial" panose="020B0604020202020204" pitchFamily="34" charset="0"/>
            </a:endParaRPr>
          </a:p>
        </p:txBody>
      </p:sp>
    </p:spTree>
    <p:extLst>
      <p:ext uri="{BB962C8B-B14F-4D97-AF65-F5344CB8AC3E}">
        <p14:creationId xmlns:p14="http://schemas.microsoft.com/office/powerpoint/2010/main" val="13330744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C05C8AC-D2C7-4ABB-8FA8-7049613918CB}"/>
              </a:ext>
            </a:extLst>
          </p:cNvPr>
          <p:cNvSpPr txBox="1"/>
          <p:nvPr/>
        </p:nvSpPr>
        <p:spPr>
          <a:xfrm>
            <a:off x="255181" y="650204"/>
            <a:ext cx="4083169" cy="369332"/>
          </a:xfrm>
          <a:prstGeom prst="rect">
            <a:avLst/>
          </a:prstGeom>
          <a:noFill/>
        </p:spPr>
        <p:txBody>
          <a:bodyPr wrap="none" lIns="91440" tIns="45720" rIns="91440" bIns="45720" rtlCol="0" anchor="t">
            <a:spAutoFit/>
          </a:bodyPr>
          <a:lstStyle/>
          <a:p>
            <a:r>
              <a:rPr lang="en-GB" b="1" u="sng" dirty="0">
                <a:latin typeface="Comic Sans MS"/>
                <a:cs typeface="Arial"/>
              </a:rPr>
              <a:t>Example multiplication table check</a:t>
            </a:r>
            <a:endParaRPr lang="en-GB" u="sng" dirty="0">
              <a:latin typeface="Comic Sans MS"/>
              <a:cs typeface="Arial"/>
            </a:endParaRPr>
          </a:p>
        </p:txBody>
      </p:sp>
      <p:sp>
        <p:nvSpPr>
          <p:cNvPr id="11" name="TextBox 10">
            <a:extLst>
              <a:ext uri="{FF2B5EF4-FFF2-40B4-BE49-F238E27FC236}">
                <a16:creationId xmlns:a16="http://schemas.microsoft.com/office/drawing/2014/main" id="{C5A22397-22CB-48B1-9847-DF279AAA275F}"/>
              </a:ext>
            </a:extLst>
          </p:cNvPr>
          <p:cNvSpPr txBox="1"/>
          <p:nvPr/>
        </p:nvSpPr>
        <p:spPr>
          <a:xfrm>
            <a:off x="255181" y="1072701"/>
            <a:ext cx="8586896" cy="2585323"/>
          </a:xfrm>
          <a:prstGeom prst="rect">
            <a:avLst/>
          </a:prstGeom>
          <a:noFill/>
        </p:spPr>
        <p:txBody>
          <a:bodyPr wrap="square" lIns="91440" tIns="45720" rIns="91440" bIns="45720" rtlCol="0" anchor="t">
            <a:spAutoFit/>
          </a:bodyPr>
          <a:lstStyle/>
          <a:p>
            <a:endParaRPr lang="en-GB" dirty="0">
              <a:latin typeface="Comic Sans MS"/>
              <a:cs typeface="Arial" panose="020B0604020202020204" pitchFamily="34" charset="0"/>
            </a:endParaRPr>
          </a:p>
          <a:p>
            <a:r>
              <a:rPr lang="en-GB" dirty="0">
                <a:latin typeface="Comic Sans MS"/>
                <a:cs typeface="Arial"/>
              </a:rPr>
              <a:t>You can use this free multiplication table check which will give you an idea of the speed at which children will be asked questions:</a:t>
            </a:r>
          </a:p>
          <a:p>
            <a:endParaRPr lang="en-GB" dirty="0">
              <a:latin typeface="Comic Sans MS"/>
              <a:cs typeface="Arial" panose="020B0604020202020204" pitchFamily="34" charset="0"/>
            </a:endParaRPr>
          </a:p>
          <a:p>
            <a:r>
              <a:rPr lang="en-GB" dirty="0">
                <a:latin typeface="Comic Sans MS"/>
                <a:cs typeface="Arial"/>
                <a:hlinkClick r:id="rId3"/>
              </a:rPr>
              <a:t>https://mathsframe.co.uk/en/resources/resource/477/Multiplication-Tables-Check</a:t>
            </a:r>
            <a:endParaRPr lang="en-GB">
              <a:latin typeface="Comic Sans MS"/>
              <a:cs typeface="Arial"/>
            </a:endParaRPr>
          </a:p>
          <a:p>
            <a:endParaRPr lang="en-GB" dirty="0">
              <a:latin typeface="Comic Sans MS"/>
              <a:cs typeface="Arial" panose="020B0604020202020204" pitchFamily="34" charset="0"/>
            </a:endParaRPr>
          </a:p>
          <a:p>
            <a:endParaRPr lang="en-GB" dirty="0">
              <a:latin typeface="Comic Sans MS"/>
              <a:cs typeface="Arial" panose="020B0604020202020204" pitchFamily="34" charset="0"/>
            </a:endParaRPr>
          </a:p>
          <a:p>
            <a:r>
              <a:rPr lang="en-GB" dirty="0">
                <a:latin typeface="Comic Sans MS"/>
                <a:ea typeface="+mn-lt"/>
                <a:cs typeface="+mn-lt"/>
                <a:hlinkClick r:id="rId4"/>
              </a:rPr>
              <a:t>https://www.timestables.co.uk/multiplication-tables-check/</a:t>
            </a:r>
            <a:r>
              <a:rPr lang="en-GB" dirty="0">
                <a:latin typeface="Comic Sans MS"/>
                <a:ea typeface="+mn-lt"/>
                <a:cs typeface="+mn-lt"/>
              </a:rPr>
              <a:t> </a:t>
            </a:r>
            <a:endParaRPr lang="en-GB">
              <a:latin typeface="Comic Sans MS"/>
            </a:endParaRPr>
          </a:p>
        </p:txBody>
      </p:sp>
    </p:spTree>
    <p:extLst>
      <p:ext uri="{BB962C8B-B14F-4D97-AF65-F5344CB8AC3E}">
        <p14:creationId xmlns:p14="http://schemas.microsoft.com/office/powerpoint/2010/main" val="1492687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C05C8AC-D2C7-4ABB-8FA8-7049613918CB}"/>
              </a:ext>
            </a:extLst>
          </p:cNvPr>
          <p:cNvSpPr txBox="1"/>
          <p:nvPr/>
        </p:nvSpPr>
        <p:spPr>
          <a:xfrm>
            <a:off x="255181" y="650204"/>
            <a:ext cx="6471643" cy="369332"/>
          </a:xfrm>
          <a:prstGeom prst="rect">
            <a:avLst/>
          </a:prstGeom>
          <a:noFill/>
        </p:spPr>
        <p:txBody>
          <a:bodyPr wrap="none" lIns="91440" tIns="45720" rIns="91440" bIns="45720" rtlCol="0" anchor="t">
            <a:spAutoFit/>
          </a:bodyPr>
          <a:lstStyle/>
          <a:p>
            <a:r>
              <a:rPr lang="en-US" b="1" u="sng" dirty="0">
                <a:latin typeface="Comic Sans MS"/>
                <a:cs typeface="Arial"/>
              </a:rPr>
              <a:t>What is the purpose of the multiplication tables check?</a:t>
            </a:r>
          </a:p>
        </p:txBody>
      </p:sp>
      <p:sp>
        <p:nvSpPr>
          <p:cNvPr id="11" name="TextBox 10">
            <a:extLst>
              <a:ext uri="{FF2B5EF4-FFF2-40B4-BE49-F238E27FC236}">
                <a16:creationId xmlns:a16="http://schemas.microsoft.com/office/drawing/2014/main" id="{C5A22397-22CB-48B1-9847-DF279AAA275F}"/>
              </a:ext>
            </a:extLst>
          </p:cNvPr>
          <p:cNvSpPr txBox="1"/>
          <p:nvPr/>
        </p:nvSpPr>
        <p:spPr>
          <a:xfrm>
            <a:off x="255181" y="1072701"/>
            <a:ext cx="8544366" cy="3416320"/>
          </a:xfrm>
          <a:prstGeom prst="rect">
            <a:avLst/>
          </a:prstGeom>
          <a:noFill/>
        </p:spPr>
        <p:txBody>
          <a:bodyPr wrap="square" lIns="91440" tIns="45720" rIns="91440" bIns="45720" rtlCol="0" anchor="t">
            <a:spAutoFit/>
          </a:bodyPr>
          <a:lstStyle/>
          <a:p>
            <a:endParaRPr lang="en-US" dirty="0">
              <a:latin typeface="Arial" charset="0"/>
              <a:ea typeface="Arial" charset="0"/>
              <a:cs typeface="Arial" charset="0"/>
            </a:endParaRPr>
          </a:p>
          <a:p>
            <a:pPr marL="342900" indent="-342900">
              <a:buFont typeface="Arial" charset="0"/>
              <a:buChar char="•"/>
            </a:pPr>
            <a:r>
              <a:rPr lang="en-US" dirty="0">
                <a:latin typeface="Comic Sans MS"/>
                <a:ea typeface="Arial" charset="0"/>
                <a:cs typeface="Arial"/>
              </a:rPr>
              <a:t>To determine whether year 4 pupils can fluently recall their multiplication tables.</a:t>
            </a:r>
          </a:p>
          <a:p>
            <a:pPr marL="342900" indent="-342900">
              <a:buFont typeface="Arial" charset="0"/>
              <a:buChar char="•"/>
            </a:pPr>
            <a:endParaRPr lang="en-US" dirty="0">
              <a:latin typeface="Comic Sans MS"/>
              <a:ea typeface="Arial" charset="0"/>
              <a:cs typeface="Arial" charset="0"/>
            </a:endParaRPr>
          </a:p>
          <a:p>
            <a:pPr marL="342900" indent="-342900">
              <a:buFont typeface="Arial" charset="0"/>
              <a:buChar char="•"/>
            </a:pPr>
            <a:r>
              <a:rPr lang="en-US" dirty="0">
                <a:latin typeface="Comic Sans MS"/>
                <a:ea typeface="Arial" charset="0"/>
                <a:cs typeface="Arial"/>
              </a:rPr>
              <a:t>To help schools to identify pupils who require additional support.</a:t>
            </a:r>
          </a:p>
          <a:p>
            <a:pPr marL="342900" indent="-342900">
              <a:buFont typeface="Arial" charset="0"/>
              <a:buChar char="•"/>
            </a:pPr>
            <a:endParaRPr lang="en-US" dirty="0">
              <a:latin typeface="Comic Sans MS"/>
              <a:ea typeface="Arial" charset="0"/>
              <a:cs typeface="Arial" charset="0"/>
            </a:endParaRPr>
          </a:p>
          <a:p>
            <a:pPr marL="342900" indent="-342900">
              <a:buFont typeface="Arial" charset="0"/>
              <a:buChar char="•"/>
            </a:pPr>
            <a:r>
              <a:rPr lang="en-US" dirty="0">
                <a:latin typeface="Comic Sans MS"/>
                <a:ea typeface="Arial" charset="0"/>
                <a:cs typeface="Arial"/>
              </a:rPr>
              <a:t>Children will only be considered fluent in their times tables if they </a:t>
            </a:r>
            <a:endParaRPr lang="en-US">
              <a:latin typeface="Comic Sans MS"/>
              <a:ea typeface="Arial" charset="0"/>
              <a:cs typeface="Arial" charset="0"/>
            </a:endParaRPr>
          </a:p>
          <a:p>
            <a:r>
              <a:rPr lang="en-US" dirty="0">
                <a:latin typeface="Comic Sans MS"/>
                <a:ea typeface="Arial" charset="0"/>
                <a:cs typeface="Arial"/>
              </a:rPr>
              <a:t>     achieve </a:t>
            </a:r>
            <a:r>
              <a:rPr lang="en-US" b="1" dirty="0">
                <a:latin typeface="Comic Sans MS"/>
                <a:ea typeface="Arial" charset="0"/>
                <a:cs typeface="Arial"/>
              </a:rPr>
              <a:t>full marks</a:t>
            </a:r>
            <a:r>
              <a:rPr lang="en-US" dirty="0">
                <a:latin typeface="Comic Sans MS"/>
                <a:ea typeface="Arial" charset="0"/>
                <a:cs typeface="Arial"/>
              </a:rPr>
              <a:t>. </a:t>
            </a:r>
            <a:endParaRPr lang="en-US" dirty="0">
              <a:latin typeface="Comic Sans MS"/>
              <a:ea typeface="Arial" charset="0"/>
              <a:cs typeface="Arial" charset="0"/>
            </a:endParaRPr>
          </a:p>
          <a:p>
            <a:pPr marL="342900" indent="-342900">
              <a:buFont typeface="Arial" charset="0"/>
              <a:buChar char="•"/>
            </a:pPr>
            <a:endParaRPr lang="en-US" dirty="0">
              <a:latin typeface="Comic Sans MS"/>
              <a:ea typeface="Arial" charset="0"/>
              <a:cs typeface="Arial" charset="0"/>
            </a:endParaRPr>
          </a:p>
          <a:p>
            <a:pPr marL="342900" indent="-342900">
              <a:buFont typeface="Arial" charset="0"/>
              <a:buChar char="•"/>
            </a:pPr>
            <a:r>
              <a:rPr lang="en-US" dirty="0">
                <a:latin typeface="Comic Sans MS"/>
                <a:ea typeface="Arial" charset="0"/>
                <a:cs typeface="Arial"/>
              </a:rPr>
              <a:t>The DfE will create a report on overall results across all schools in England to measure improvements.</a:t>
            </a:r>
          </a:p>
          <a:p>
            <a:pPr marL="342900" indent="-342900">
              <a:buFont typeface="Arial" charset="0"/>
              <a:buChar char="•"/>
            </a:pPr>
            <a:endParaRPr lang="en-GB" dirty="0">
              <a:latin typeface="Arial" charset="0"/>
              <a:ea typeface="Arial" charset="0"/>
              <a:cs typeface="Arial" charset="0"/>
            </a:endParaRPr>
          </a:p>
        </p:txBody>
      </p:sp>
    </p:spTree>
    <p:extLst>
      <p:ext uri="{BB962C8B-B14F-4D97-AF65-F5344CB8AC3E}">
        <p14:creationId xmlns:p14="http://schemas.microsoft.com/office/powerpoint/2010/main" val="1730212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C05C8AC-D2C7-4ABB-8FA8-7049613918CB}"/>
              </a:ext>
            </a:extLst>
          </p:cNvPr>
          <p:cNvSpPr txBox="1"/>
          <p:nvPr/>
        </p:nvSpPr>
        <p:spPr>
          <a:xfrm>
            <a:off x="130942" y="650204"/>
            <a:ext cx="8965916" cy="369332"/>
          </a:xfrm>
          <a:prstGeom prst="rect">
            <a:avLst/>
          </a:prstGeom>
          <a:noFill/>
        </p:spPr>
        <p:txBody>
          <a:bodyPr wrap="none" lIns="91440" tIns="45720" rIns="91440" bIns="45720" rtlCol="0" anchor="t">
            <a:spAutoFit/>
          </a:bodyPr>
          <a:lstStyle/>
          <a:p>
            <a:r>
              <a:rPr lang="en-GB" b="1" u="sng" dirty="0">
                <a:latin typeface="Comic Sans MS"/>
                <a:cs typeface="Arial"/>
              </a:rPr>
              <a:t>How can I support my child in preparing for their multiplication tables check?</a:t>
            </a:r>
            <a:endParaRPr lang="en-GB" u="sng" dirty="0">
              <a:latin typeface="Comic Sans MS"/>
              <a:cs typeface="Arial"/>
            </a:endParaRPr>
          </a:p>
        </p:txBody>
      </p:sp>
      <p:sp>
        <p:nvSpPr>
          <p:cNvPr id="11" name="TextBox 10">
            <a:extLst>
              <a:ext uri="{FF2B5EF4-FFF2-40B4-BE49-F238E27FC236}">
                <a16:creationId xmlns:a16="http://schemas.microsoft.com/office/drawing/2014/main" id="{C5A22397-22CB-48B1-9847-DF279AAA275F}"/>
              </a:ext>
            </a:extLst>
          </p:cNvPr>
          <p:cNvSpPr txBox="1"/>
          <p:nvPr/>
        </p:nvSpPr>
        <p:spPr>
          <a:xfrm>
            <a:off x="255181" y="1072701"/>
            <a:ext cx="8586896" cy="4770537"/>
          </a:xfrm>
          <a:prstGeom prst="rect">
            <a:avLst/>
          </a:prstGeom>
          <a:noFill/>
        </p:spPr>
        <p:txBody>
          <a:bodyPr wrap="square" lIns="91440" tIns="45720" rIns="91440" bIns="45720" rtlCol="0" anchor="t">
            <a:spAutoFit/>
          </a:bodyPr>
          <a:lstStyle/>
          <a:p>
            <a:r>
              <a:rPr lang="en-GB" dirty="0">
                <a:latin typeface="Comic Sans MS"/>
                <a:cs typeface="Arial"/>
              </a:rPr>
              <a:t>Firstly, a positive attitude goes a long way – so as much encouragement and support as possible (but we don’t need to tell you that)!</a:t>
            </a:r>
          </a:p>
          <a:p>
            <a:endParaRPr lang="en-GB" dirty="0">
              <a:latin typeface="Comic Sans MS"/>
              <a:cs typeface="Arial" panose="020B0604020202020204" pitchFamily="34" charset="0"/>
            </a:endParaRPr>
          </a:p>
          <a:p>
            <a:pPr>
              <a:spcAft>
                <a:spcPts val="600"/>
              </a:spcAft>
            </a:pPr>
            <a:r>
              <a:rPr lang="en-GB" dirty="0">
                <a:latin typeface="Comic Sans MS"/>
                <a:cs typeface="Arial"/>
              </a:rPr>
              <a:t>Some further tips:</a:t>
            </a:r>
          </a:p>
          <a:p>
            <a:pPr marL="285750" indent="-285750">
              <a:spcAft>
                <a:spcPts val="600"/>
              </a:spcAft>
              <a:buFont typeface="Arial" panose="020B0604020202020204" pitchFamily="34" charset="0"/>
              <a:buChar char="•"/>
            </a:pPr>
            <a:r>
              <a:rPr lang="en-US" sz="1600" dirty="0">
                <a:solidFill>
                  <a:srgbClr val="388CDA"/>
                </a:solidFill>
                <a:latin typeface="Comic Sans MS"/>
                <a:cs typeface="Arial"/>
              </a:rPr>
              <a:t>Make times tables fun;</a:t>
            </a:r>
          </a:p>
          <a:p>
            <a:pPr marL="742950" lvl="1" indent="-285750">
              <a:spcAft>
                <a:spcPts val="600"/>
              </a:spcAft>
              <a:buFont typeface="Arial" panose="020B0604020202020204" pitchFamily="34" charset="0"/>
              <a:buChar char="•"/>
            </a:pPr>
            <a:r>
              <a:rPr lang="en-US" sz="1600" dirty="0">
                <a:solidFill>
                  <a:srgbClr val="388CDA"/>
                </a:solidFill>
                <a:latin typeface="Comic Sans MS"/>
                <a:cs typeface="Arial"/>
              </a:rPr>
              <a:t>Climb stairs counting in multiples</a:t>
            </a:r>
          </a:p>
          <a:p>
            <a:pPr marL="742950" lvl="1" indent="-285750">
              <a:spcAft>
                <a:spcPts val="600"/>
              </a:spcAft>
              <a:buFont typeface="Arial" panose="020B0604020202020204" pitchFamily="34" charset="0"/>
              <a:buChar char="•"/>
            </a:pPr>
            <a:r>
              <a:rPr lang="en-US" sz="1600" dirty="0">
                <a:solidFill>
                  <a:srgbClr val="388CDA"/>
                </a:solidFill>
                <a:latin typeface="Comic Sans MS"/>
                <a:cs typeface="Arial"/>
              </a:rPr>
              <a:t>Play verbal times tables games</a:t>
            </a:r>
          </a:p>
          <a:p>
            <a:pPr marL="742950" lvl="1" indent="-285750">
              <a:spcAft>
                <a:spcPts val="600"/>
              </a:spcAft>
              <a:buFont typeface="Arial" panose="020B0604020202020204" pitchFamily="34" charset="0"/>
              <a:buChar char="•"/>
            </a:pPr>
            <a:r>
              <a:rPr lang="en-US" sz="1600" dirty="0">
                <a:solidFill>
                  <a:srgbClr val="388CDA"/>
                </a:solidFill>
                <a:latin typeface="Comic Sans MS"/>
                <a:cs typeface="Arial"/>
              </a:rPr>
              <a:t>Listen to and learn times tables songs (Hopscotch on YouTube)</a:t>
            </a:r>
          </a:p>
          <a:p>
            <a:pPr marL="742950" lvl="1" indent="-285750">
              <a:spcAft>
                <a:spcPts val="600"/>
              </a:spcAft>
              <a:buFont typeface="Arial" panose="020B0604020202020204" pitchFamily="34" charset="0"/>
              <a:buChar char="•"/>
            </a:pPr>
            <a:r>
              <a:rPr lang="en-US" sz="1600" dirty="0">
                <a:solidFill>
                  <a:srgbClr val="388CDA"/>
                </a:solidFill>
                <a:latin typeface="Comic Sans MS"/>
                <a:cs typeface="Arial"/>
              </a:rPr>
              <a:t>Take it in turns to say different times tables in funny voices (i.e. say 2 x 3 = 6 in a lion’s voice)</a:t>
            </a:r>
          </a:p>
          <a:p>
            <a:pPr marL="742950" lvl="1" indent="-285750">
              <a:spcAft>
                <a:spcPts val="600"/>
              </a:spcAft>
              <a:buFont typeface="Arial" panose="020B0604020202020204" pitchFamily="34" charset="0"/>
              <a:buChar char="•"/>
            </a:pPr>
            <a:r>
              <a:rPr lang="en-US" sz="1600" dirty="0">
                <a:solidFill>
                  <a:srgbClr val="388CDA"/>
                </a:solidFill>
                <a:latin typeface="Comic Sans MS"/>
                <a:cs typeface="Arial"/>
              </a:rPr>
              <a:t>Play online </a:t>
            </a:r>
            <a:r>
              <a:rPr lang="en-US" sz="1600" dirty="0" err="1">
                <a:solidFill>
                  <a:srgbClr val="388CDA"/>
                </a:solidFill>
                <a:latin typeface="Comic Sans MS"/>
                <a:cs typeface="Arial"/>
              </a:rPr>
              <a:t>maths</a:t>
            </a:r>
            <a:r>
              <a:rPr lang="en-US" sz="1600" dirty="0">
                <a:solidFill>
                  <a:srgbClr val="388CDA"/>
                </a:solidFill>
                <a:latin typeface="Comic Sans MS"/>
                <a:cs typeface="Arial"/>
              </a:rPr>
              <a:t> games </a:t>
            </a:r>
            <a:endParaRPr lang="en-US" sz="1600" dirty="0">
              <a:solidFill>
                <a:srgbClr val="388CDA"/>
              </a:solidFill>
              <a:latin typeface="Comic Sans MS"/>
              <a:cs typeface="Arial" panose="020B0604020202020204" pitchFamily="34" charset="0"/>
            </a:endParaRPr>
          </a:p>
          <a:p>
            <a:pPr marL="285750" indent="-285750">
              <a:spcAft>
                <a:spcPts val="600"/>
              </a:spcAft>
              <a:buFont typeface="Arial" panose="020B0604020202020204" pitchFamily="34" charset="0"/>
              <a:buChar char="•"/>
            </a:pPr>
            <a:r>
              <a:rPr lang="en-US" sz="1600" dirty="0">
                <a:solidFill>
                  <a:srgbClr val="388CDA"/>
                </a:solidFill>
                <a:latin typeface="Comic Sans MS"/>
                <a:cs typeface="Arial"/>
              </a:rPr>
              <a:t>Talk directly to your child’s class teacher if you have any worries (try not to worry your child);</a:t>
            </a:r>
          </a:p>
          <a:p>
            <a:pPr marL="285750" indent="-285750">
              <a:spcAft>
                <a:spcPts val="600"/>
              </a:spcAft>
              <a:buFont typeface="Arial" panose="020B0604020202020204" pitchFamily="34" charset="0"/>
              <a:buChar char="•"/>
            </a:pPr>
            <a:r>
              <a:rPr lang="en-US" sz="1600" dirty="0">
                <a:solidFill>
                  <a:srgbClr val="388CDA"/>
                </a:solidFill>
                <a:latin typeface="Comic Sans MS"/>
                <a:cs typeface="Arial"/>
              </a:rPr>
              <a:t>Encourage your child to talk to you, their teacher, or another adult they trust, if they express persisting anxieties about the check. Remember that a small amount of anxiety is normal and not harmful.</a:t>
            </a:r>
          </a:p>
        </p:txBody>
      </p:sp>
    </p:spTree>
    <p:extLst>
      <p:ext uri="{BB962C8B-B14F-4D97-AF65-F5344CB8AC3E}">
        <p14:creationId xmlns:p14="http://schemas.microsoft.com/office/powerpoint/2010/main" val="17481965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C05C8AC-D2C7-4ABB-8FA8-7049613918CB}"/>
              </a:ext>
            </a:extLst>
          </p:cNvPr>
          <p:cNvSpPr txBox="1"/>
          <p:nvPr/>
        </p:nvSpPr>
        <p:spPr>
          <a:xfrm>
            <a:off x="255181" y="650204"/>
            <a:ext cx="6045245" cy="369332"/>
          </a:xfrm>
          <a:prstGeom prst="rect">
            <a:avLst/>
          </a:prstGeom>
          <a:noFill/>
        </p:spPr>
        <p:txBody>
          <a:bodyPr wrap="none" lIns="91440" tIns="45720" rIns="91440" bIns="45720" rtlCol="0" anchor="t">
            <a:spAutoFit/>
          </a:bodyPr>
          <a:lstStyle/>
          <a:p>
            <a:r>
              <a:rPr lang="en-GB" b="1" u="sng" dirty="0">
                <a:latin typeface="Comic Sans MS"/>
                <a:cs typeface="Arial"/>
              </a:rPr>
              <a:t>Remember this about the multiplication tables check</a:t>
            </a:r>
            <a:endParaRPr lang="en-GB" u="sng" dirty="0">
              <a:latin typeface="Comic Sans MS"/>
              <a:cs typeface="Arial"/>
            </a:endParaRPr>
          </a:p>
        </p:txBody>
      </p:sp>
      <p:sp>
        <p:nvSpPr>
          <p:cNvPr id="11" name="TextBox 10">
            <a:extLst>
              <a:ext uri="{FF2B5EF4-FFF2-40B4-BE49-F238E27FC236}">
                <a16:creationId xmlns:a16="http://schemas.microsoft.com/office/drawing/2014/main" id="{C5A22397-22CB-48B1-9847-DF279AAA275F}"/>
              </a:ext>
            </a:extLst>
          </p:cNvPr>
          <p:cNvSpPr txBox="1"/>
          <p:nvPr/>
        </p:nvSpPr>
        <p:spPr>
          <a:xfrm>
            <a:off x="255181" y="1072701"/>
            <a:ext cx="8586896" cy="2308324"/>
          </a:xfrm>
          <a:prstGeom prst="rect">
            <a:avLst/>
          </a:prstGeom>
          <a:noFill/>
        </p:spPr>
        <p:txBody>
          <a:bodyPr wrap="square" lIns="91440" tIns="45720" rIns="91440" bIns="45720" rtlCol="0" anchor="t">
            <a:spAutoFit/>
          </a:bodyPr>
          <a:lstStyle/>
          <a:p>
            <a:endParaRPr lang="en-GB" b="1" dirty="0">
              <a:solidFill>
                <a:srgbClr val="388CDA"/>
              </a:solidFill>
              <a:latin typeface="Arial" panose="020B0604020202020204" pitchFamily="34" charset="0"/>
              <a:cs typeface="Arial" panose="020B0604020202020204" pitchFamily="34" charset="0"/>
            </a:endParaRPr>
          </a:p>
          <a:p>
            <a:r>
              <a:rPr lang="en-GB" b="1" dirty="0">
                <a:solidFill>
                  <a:srgbClr val="388CDA"/>
                </a:solidFill>
                <a:latin typeface="Comic Sans MS"/>
                <a:cs typeface="Arial"/>
              </a:rPr>
              <a:t>The check will focus on what they know about times tables</a:t>
            </a:r>
          </a:p>
          <a:p>
            <a:r>
              <a:rPr lang="en-GB" dirty="0">
                <a:latin typeface="Comic Sans MS"/>
                <a:cs typeface="Arial"/>
              </a:rPr>
              <a:t>It won’t reflect their understanding of wider mathematical topics.  </a:t>
            </a:r>
            <a:endParaRPr lang="en-GB" dirty="0">
              <a:latin typeface="Comic Sans MS"/>
              <a:cs typeface="Arial" panose="020B0604020202020204" pitchFamily="34" charset="0"/>
            </a:endParaRPr>
          </a:p>
          <a:p>
            <a:endParaRPr lang="en-GB" dirty="0">
              <a:latin typeface="Comic Sans MS"/>
              <a:cs typeface="Arial" panose="020B0604020202020204" pitchFamily="34" charset="0"/>
            </a:endParaRPr>
          </a:p>
          <a:p>
            <a:r>
              <a:rPr lang="en-GB" b="1" dirty="0">
                <a:solidFill>
                  <a:srgbClr val="388CDA"/>
                </a:solidFill>
                <a:latin typeface="Comic Sans MS"/>
                <a:cs typeface="Arial"/>
              </a:rPr>
              <a:t>The check is only 5 minutes long</a:t>
            </a:r>
          </a:p>
          <a:p>
            <a:r>
              <a:rPr lang="en-US" dirty="0">
                <a:latin typeface="Comic Sans MS"/>
                <a:cs typeface="Arial"/>
              </a:rPr>
              <a:t>For most children, the check will last for a maximum of 5 minutes.  When they have finished, they will not need to repeat the check, regardless of their final score.</a:t>
            </a:r>
          </a:p>
        </p:txBody>
      </p:sp>
    </p:spTree>
    <p:extLst>
      <p:ext uri="{BB962C8B-B14F-4D97-AF65-F5344CB8AC3E}">
        <p14:creationId xmlns:p14="http://schemas.microsoft.com/office/powerpoint/2010/main" val="2123791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C05C8AC-D2C7-4ABB-8FA8-7049613918CB}"/>
              </a:ext>
            </a:extLst>
          </p:cNvPr>
          <p:cNvSpPr txBox="1"/>
          <p:nvPr/>
        </p:nvSpPr>
        <p:spPr>
          <a:xfrm>
            <a:off x="255181" y="650204"/>
            <a:ext cx="6489277" cy="369332"/>
          </a:xfrm>
          <a:prstGeom prst="rect">
            <a:avLst/>
          </a:prstGeom>
          <a:noFill/>
        </p:spPr>
        <p:txBody>
          <a:bodyPr wrap="none" lIns="91440" tIns="45720" rIns="91440" bIns="45720" rtlCol="0" anchor="t">
            <a:spAutoFit/>
          </a:bodyPr>
          <a:lstStyle/>
          <a:p>
            <a:r>
              <a:rPr lang="en-GB" b="1" u="sng" dirty="0">
                <a:latin typeface="Comic Sans MS"/>
                <a:cs typeface="Arial"/>
              </a:rPr>
              <a:t>When the multiplication tables check will be carried out</a:t>
            </a:r>
            <a:endParaRPr lang="en-GB" u="sng" dirty="0">
              <a:latin typeface="Comic Sans MS"/>
              <a:cs typeface="Arial"/>
            </a:endParaRPr>
          </a:p>
        </p:txBody>
      </p:sp>
      <p:sp>
        <p:nvSpPr>
          <p:cNvPr id="11" name="TextBox 10">
            <a:extLst>
              <a:ext uri="{FF2B5EF4-FFF2-40B4-BE49-F238E27FC236}">
                <a16:creationId xmlns:a16="http://schemas.microsoft.com/office/drawing/2014/main" id="{C5A22397-22CB-48B1-9847-DF279AAA275F}"/>
              </a:ext>
            </a:extLst>
          </p:cNvPr>
          <p:cNvSpPr txBox="1"/>
          <p:nvPr/>
        </p:nvSpPr>
        <p:spPr>
          <a:xfrm>
            <a:off x="255181" y="1072701"/>
            <a:ext cx="8544366" cy="2585323"/>
          </a:xfrm>
          <a:prstGeom prst="rect">
            <a:avLst/>
          </a:prstGeom>
          <a:noFill/>
        </p:spPr>
        <p:txBody>
          <a:bodyPr wrap="square" lIns="91440" tIns="45720" rIns="91440" bIns="45720" rtlCol="0" anchor="t">
            <a:spAutoFit/>
          </a:bodyPr>
          <a:lstStyle/>
          <a:p>
            <a:endParaRPr lang="en-US" dirty="0">
              <a:latin typeface="Comic Sans MS"/>
              <a:ea typeface="Arial" charset="0"/>
              <a:cs typeface="Arial" charset="0"/>
            </a:endParaRPr>
          </a:p>
          <a:p>
            <a:pPr marL="342900" indent="-342900">
              <a:buFont typeface="Arial" charset="0"/>
              <a:buChar char="•"/>
            </a:pPr>
            <a:r>
              <a:rPr lang="en-GB" dirty="0">
                <a:latin typeface="Comic Sans MS"/>
                <a:ea typeface="Arial" charset="0"/>
                <a:cs typeface="Arial"/>
              </a:rPr>
              <a:t>There will be </a:t>
            </a:r>
            <a:r>
              <a:rPr lang="en-GB" b="1" dirty="0">
                <a:solidFill>
                  <a:srgbClr val="388CDA"/>
                </a:solidFill>
                <a:latin typeface="Comic Sans MS"/>
                <a:ea typeface="Arial" charset="0"/>
                <a:cs typeface="Arial"/>
              </a:rPr>
              <a:t>3-week window in June</a:t>
            </a:r>
            <a:r>
              <a:rPr lang="en-GB" dirty="0">
                <a:latin typeface="Comic Sans MS"/>
                <a:ea typeface="Arial" charset="0"/>
                <a:cs typeface="Arial"/>
              </a:rPr>
              <a:t> for the administration of the check. </a:t>
            </a:r>
            <a:endParaRPr lang="en-GB" dirty="0">
              <a:latin typeface="Comic Sans MS"/>
              <a:ea typeface="Arial" charset="0"/>
              <a:cs typeface="Arial" charset="0"/>
            </a:endParaRPr>
          </a:p>
          <a:p>
            <a:pPr marL="342900" indent="-342900">
              <a:buFont typeface="Arial" charset="0"/>
              <a:buChar char="•"/>
            </a:pPr>
            <a:endParaRPr lang="en-GB" dirty="0">
              <a:latin typeface="Comic Sans MS"/>
              <a:ea typeface="Arial" charset="0"/>
              <a:cs typeface="Arial" charset="0"/>
            </a:endParaRPr>
          </a:p>
          <a:p>
            <a:pPr marL="342900" indent="-342900">
              <a:buFont typeface="Arial" charset="0"/>
              <a:buChar char="•"/>
            </a:pPr>
            <a:r>
              <a:rPr lang="en-GB" dirty="0">
                <a:latin typeface="Comic Sans MS"/>
                <a:ea typeface="Arial" charset="0"/>
                <a:cs typeface="Arial"/>
              </a:rPr>
              <a:t>There is </a:t>
            </a:r>
            <a:r>
              <a:rPr lang="en-GB" b="1" dirty="0">
                <a:solidFill>
                  <a:srgbClr val="388CDA"/>
                </a:solidFill>
                <a:latin typeface="Comic Sans MS"/>
                <a:ea typeface="Arial" charset="0"/>
                <a:cs typeface="Arial"/>
              </a:rPr>
              <a:t>no set day </a:t>
            </a:r>
            <a:r>
              <a:rPr lang="en-GB" dirty="0">
                <a:latin typeface="Comic Sans MS"/>
                <a:ea typeface="Arial" charset="0"/>
                <a:cs typeface="Arial"/>
              </a:rPr>
              <a:t>to administer the check.</a:t>
            </a:r>
          </a:p>
          <a:p>
            <a:pPr marL="342900" indent="-342900">
              <a:buFont typeface="Arial" charset="0"/>
              <a:buChar char="•"/>
            </a:pPr>
            <a:endParaRPr lang="en-GB" dirty="0">
              <a:solidFill>
                <a:srgbClr val="388CDA"/>
              </a:solidFill>
              <a:latin typeface="Comic Sans MS"/>
              <a:ea typeface="Arial" charset="0"/>
              <a:cs typeface="Arial" charset="0"/>
            </a:endParaRPr>
          </a:p>
          <a:p>
            <a:pPr marL="342900" indent="-342900">
              <a:buFont typeface="Arial" charset="0"/>
              <a:buChar char="•"/>
            </a:pPr>
            <a:r>
              <a:rPr lang="en-GB" dirty="0">
                <a:latin typeface="Comic Sans MS"/>
                <a:ea typeface="Arial" charset="0"/>
                <a:cs typeface="Arial"/>
              </a:rPr>
              <a:t>Children are not expected to take the check at the same time. </a:t>
            </a:r>
            <a:endParaRPr lang="en-GB" dirty="0">
              <a:latin typeface="Comic Sans MS"/>
              <a:ea typeface="Arial" charset="0"/>
              <a:cs typeface="Arial" charset="0"/>
            </a:endParaRPr>
          </a:p>
          <a:p>
            <a:pPr marL="342900" indent="-342900">
              <a:buFont typeface="Arial" charset="0"/>
              <a:buChar char="•"/>
            </a:pPr>
            <a:endParaRPr lang="en-GB" dirty="0">
              <a:latin typeface="Comic Sans MS"/>
              <a:ea typeface="Arial" charset="0"/>
              <a:cs typeface="Arial" charset="0"/>
            </a:endParaRPr>
          </a:p>
          <a:p>
            <a:pPr marL="342900" indent="-342900">
              <a:buFont typeface="Arial" charset="0"/>
              <a:buChar char="•"/>
            </a:pPr>
            <a:r>
              <a:rPr lang="en-GB" dirty="0">
                <a:latin typeface="Comic Sans MS"/>
                <a:ea typeface="Arial" charset="0"/>
                <a:cs typeface="Arial"/>
              </a:rPr>
              <a:t>All eligible* year 4 pupils England will be required to take the check.</a:t>
            </a:r>
          </a:p>
        </p:txBody>
      </p:sp>
      <p:sp>
        <p:nvSpPr>
          <p:cNvPr id="5" name="Rectangle 4">
            <a:extLst>
              <a:ext uri="{FF2B5EF4-FFF2-40B4-BE49-F238E27FC236}">
                <a16:creationId xmlns:a16="http://schemas.microsoft.com/office/drawing/2014/main" id="{3D81311E-645F-4FF1-9C4E-0C0C77C01B3C}"/>
              </a:ext>
            </a:extLst>
          </p:cNvPr>
          <p:cNvSpPr/>
          <p:nvPr/>
        </p:nvSpPr>
        <p:spPr>
          <a:xfrm>
            <a:off x="255181" y="5995716"/>
            <a:ext cx="8544366" cy="307777"/>
          </a:xfrm>
          <a:prstGeom prst="rect">
            <a:avLst/>
          </a:prstGeom>
        </p:spPr>
        <p:txBody>
          <a:bodyPr wrap="square" lIns="91440" tIns="45720" rIns="91440" bIns="45720" anchor="t">
            <a:spAutoFit/>
          </a:bodyPr>
          <a:lstStyle/>
          <a:p>
            <a:r>
              <a:rPr lang="en-GB" sz="1400" i="1" dirty="0">
                <a:latin typeface="Comic Sans MS"/>
                <a:ea typeface="Arial" charset="0"/>
                <a:cs typeface="Arial"/>
              </a:rPr>
              <a:t>*If a pupil is not entered for the check, the school should inform the pupil’s parents.</a:t>
            </a:r>
            <a:r>
              <a:rPr lang="en-GB" sz="1400" i="1" dirty="0">
                <a:latin typeface="Arial"/>
                <a:ea typeface="Arial" charset="0"/>
                <a:cs typeface="Arial"/>
              </a:rPr>
              <a:t> </a:t>
            </a:r>
            <a:endParaRPr lang="en-GB" sz="1400" dirty="0">
              <a:latin typeface="Arial" charset="0"/>
              <a:ea typeface="Arial" charset="0"/>
              <a:cs typeface="Arial" charset="0"/>
            </a:endParaRPr>
          </a:p>
        </p:txBody>
      </p:sp>
    </p:spTree>
    <p:extLst>
      <p:ext uri="{BB962C8B-B14F-4D97-AF65-F5344CB8AC3E}">
        <p14:creationId xmlns:p14="http://schemas.microsoft.com/office/powerpoint/2010/main" val="1490199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C05C8AC-D2C7-4ABB-8FA8-7049613918CB}"/>
              </a:ext>
            </a:extLst>
          </p:cNvPr>
          <p:cNvSpPr txBox="1"/>
          <p:nvPr/>
        </p:nvSpPr>
        <p:spPr>
          <a:xfrm>
            <a:off x="412551" y="658487"/>
            <a:ext cx="5750292" cy="369332"/>
          </a:xfrm>
          <a:prstGeom prst="rect">
            <a:avLst/>
          </a:prstGeom>
          <a:noFill/>
        </p:spPr>
        <p:txBody>
          <a:bodyPr wrap="none" lIns="91440" tIns="45720" rIns="91440" bIns="45720" rtlCol="0" anchor="t">
            <a:spAutoFit/>
          </a:bodyPr>
          <a:lstStyle/>
          <a:p>
            <a:r>
              <a:rPr lang="en-GB" b="1" u="sng" dirty="0">
                <a:latin typeface="Comic Sans MS"/>
                <a:cs typeface="Arial"/>
              </a:rPr>
              <a:t>How the multiplication tables check is carried out</a:t>
            </a:r>
            <a:endParaRPr lang="en-GB" u="sng" dirty="0">
              <a:latin typeface="Comic Sans MS"/>
              <a:cs typeface="Arial"/>
            </a:endParaRPr>
          </a:p>
        </p:txBody>
      </p:sp>
      <p:sp>
        <p:nvSpPr>
          <p:cNvPr id="11" name="TextBox 10">
            <a:extLst>
              <a:ext uri="{FF2B5EF4-FFF2-40B4-BE49-F238E27FC236}">
                <a16:creationId xmlns:a16="http://schemas.microsoft.com/office/drawing/2014/main" id="{C5A22397-22CB-48B1-9847-DF279AAA275F}"/>
              </a:ext>
            </a:extLst>
          </p:cNvPr>
          <p:cNvSpPr txBox="1"/>
          <p:nvPr/>
        </p:nvSpPr>
        <p:spPr>
          <a:xfrm>
            <a:off x="255181" y="1072701"/>
            <a:ext cx="8544366" cy="2031325"/>
          </a:xfrm>
          <a:prstGeom prst="rect">
            <a:avLst/>
          </a:prstGeom>
          <a:noFill/>
        </p:spPr>
        <p:txBody>
          <a:bodyPr wrap="square" lIns="91440" tIns="45720" rIns="91440" bIns="45720" rtlCol="0" anchor="t">
            <a:spAutoFit/>
          </a:bodyPr>
          <a:lstStyle/>
          <a:p>
            <a:endParaRPr lang="en-GB" dirty="0">
              <a:latin typeface="Comic Sans MS"/>
              <a:ea typeface="Arial" charset="0"/>
              <a:cs typeface="Arial" charset="0"/>
            </a:endParaRPr>
          </a:p>
          <a:p>
            <a:pPr marL="342900" indent="-342900">
              <a:buFont typeface="Arial" charset="0"/>
              <a:buChar char="•"/>
            </a:pPr>
            <a:r>
              <a:rPr lang="en-GB" dirty="0">
                <a:latin typeface="Comic Sans MS"/>
                <a:ea typeface="Arial" charset="0"/>
                <a:cs typeface="Arial"/>
              </a:rPr>
              <a:t>The check will be </a:t>
            </a:r>
            <a:r>
              <a:rPr lang="en-GB" b="1" dirty="0">
                <a:solidFill>
                  <a:srgbClr val="388CDA"/>
                </a:solidFill>
                <a:latin typeface="Comic Sans MS"/>
                <a:ea typeface="Arial" charset="0"/>
                <a:cs typeface="Arial"/>
              </a:rPr>
              <a:t>fully digital </a:t>
            </a:r>
            <a:r>
              <a:rPr lang="en-GB" dirty="0">
                <a:latin typeface="Comic Sans MS"/>
                <a:ea typeface="Arial" charset="0"/>
                <a:cs typeface="Arial"/>
              </a:rPr>
              <a:t>and take place on screen. </a:t>
            </a:r>
            <a:endParaRPr lang="en-GB" dirty="0">
              <a:latin typeface="Comic Sans MS"/>
              <a:ea typeface="Arial" charset="0"/>
              <a:cs typeface="Arial" charset="0"/>
            </a:endParaRPr>
          </a:p>
          <a:p>
            <a:pPr marL="342900" indent="-342900">
              <a:buFont typeface="Arial" charset="0"/>
              <a:buChar char="•"/>
            </a:pPr>
            <a:endParaRPr lang="en-GB" dirty="0">
              <a:latin typeface="Comic Sans MS"/>
              <a:ea typeface="Arial" charset="0"/>
              <a:cs typeface="Arial" charset="0"/>
            </a:endParaRPr>
          </a:p>
          <a:p>
            <a:pPr marL="342900" indent="-342900">
              <a:buFont typeface="Arial" charset="0"/>
              <a:buChar char="•"/>
            </a:pPr>
            <a:r>
              <a:rPr lang="en-GB" dirty="0">
                <a:latin typeface="Comic Sans MS"/>
                <a:ea typeface="Arial" charset="0"/>
                <a:cs typeface="Arial"/>
              </a:rPr>
              <a:t>Children will be able to use Chrome Books.</a:t>
            </a:r>
          </a:p>
          <a:p>
            <a:pPr marL="342900" indent="-342900">
              <a:buFont typeface="Arial" charset="0"/>
              <a:buChar char="•"/>
            </a:pPr>
            <a:endParaRPr lang="en-GB" dirty="0">
              <a:latin typeface="Comic Sans MS"/>
              <a:ea typeface="Arial" charset="0"/>
              <a:cs typeface="Arial" charset="0"/>
            </a:endParaRPr>
          </a:p>
          <a:p>
            <a:pPr marL="342900" indent="-342900">
              <a:buFont typeface="Arial" charset="0"/>
              <a:buChar char="•"/>
            </a:pPr>
            <a:r>
              <a:rPr lang="en-GB" dirty="0">
                <a:latin typeface="Comic Sans MS"/>
                <a:ea typeface="Arial" charset="0"/>
                <a:cs typeface="Arial"/>
              </a:rPr>
              <a:t>Answers will be entered using a keyboard.</a:t>
            </a:r>
          </a:p>
          <a:p>
            <a:pPr marL="342900" indent="-342900">
              <a:buFont typeface="Arial" charset="0"/>
              <a:buChar char="•"/>
            </a:pPr>
            <a:endParaRPr lang="en-GB" dirty="0">
              <a:latin typeface="Arial" charset="0"/>
              <a:ea typeface="Arial" charset="0"/>
              <a:cs typeface="Arial" charset="0"/>
            </a:endParaRPr>
          </a:p>
        </p:txBody>
      </p:sp>
    </p:spTree>
    <p:extLst>
      <p:ext uri="{BB962C8B-B14F-4D97-AF65-F5344CB8AC3E}">
        <p14:creationId xmlns:p14="http://schemas.microsoft.com/office/powerpoint/2010/main" val="815775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C05C8AC-D2C7-4ABB-8FA8-7049613918CB}"/>
              </a:ext>
            </a:extLst>
          </p:cNvPr>
          <p:cNvSpPr txBox="1"/>
          <p:nvPr/>
        </p:nvSpPr>
        <p:spPr>
          <a:xfrm>
            <a:off x="255181" y="650204"/>
            <a:ext cx="5750292" cy="369332"/>
          </a:xfrm>
          <a:prstGeom prst="rect">
            <a:avLst/>
          </a:prstGeom>
          <a:noFill/>
        </p:spPr>
        <p:txBody>
          <a:bodyPr wrap="none" lIns="91440" tIns="45720" rIns="91440" bIns="45720" rtlCol="0" anchor="t">
            <a:spAutoFit/>
          </a:bodyPr>
          <a:lstStyle/>
          <a:p>
            <a:r>
              <a:rPr lang="en-GB" b="1" u="sng" dirty="0">
                <a:latin typeface="Comic Sans MS"/>
                <a:cs typeface="Arial"/>
              </a:rPr>
              <a:t>How the multiplication tables check is carried out</a:t>
            </a:r>
            <a:endParaRPr lang="en-GB" u="sng" dirty="0">
              <a:latin typeface="Comic Sans MS"/>
              <a:cs typeface="Arial"/>
            </a:endParaRPr>
          </a:p>
        </p:txBody>
      </p:sp>
      <p:sp>
        <p:nvSpPr>
          <p:cNvPr id="11" name="TextBox 10">
            <a:extLst>
              <a:ext uri="{FF2B5EF4-FFF2-40B4-BE49-F238E27FC236}">
                <a16:creationId xmlns:a16="http://schemas.microsoft.com/office/drawing/2014/main" id="{C5A22397-22CB-48B1-9847-DF279AAA275F}"/>
              </a:ext>
            </a:extLst>
          </p:cNvPr>
          <p:cNvSpPr txBox="1"/>
          <p:nvPr/>
        </p:nvSpPr>
        <p:spPr>
          <a:xfrm>
            <a:off x="255181" y="1072701"/>
            <a:ext cx="8544366" cy="2308324"/>
          </a:xfrm>
          <a:prstGeom prst="rect">
            <a:avLst/>
          </a:prstGeom>
          <a:noFill/>
        </p:spPr>
        <p:txBody>
          <a:bodyPr wrap="square" lIns="91440" tIns="45720" rIns="91440" bIns="45720" rtlCol="0" anchor="t">
            <a:spAutoFit/>
          </a:bodyPr>
          <a:lstStyle/>
          <a:p>
            <a:endParaRPr lang="en-GB" dirty="0">
              <a:latin typeface="Comic Sans MS"/>
              <a:ea typeface="Arial" charset="0"/>
              <a:cs typeface="Arial" charset="0"/>
            </a:endParaRPr>
          </a:p>
          <a:p>
            <a:pPr marL="342900" indent="-342900">
              <a:buFont typeface="Arial" charset="0"/>
              <a:buChar char="•"/>
            </a:pPr>
            <a:r>
              <a:rPr lang="en-GB" dirty="0">
                <a:latin typeface="Comic Sans MS"/>
                <a:ea typeface="Arial" charset="0"/>
                <a:cs typeface="Arial"/>
              </a:rPr>
              <a:t>Under standard administration* the multiplication check will take </a:t>
            </a:r>
            <a:r>
              <a:rPr lang="en-GB" b="1" dirty="0">
                <a:solidFill>
                  <a:srgbClr val="388CDA"/>
                </a:solidFill>
                <a:latin typeface="Comic Sans MS"/>
                <a:ea typeface="Arial" charset="0"/>
                <a:cs typeface="Arial"/>
              </a:rPr>
              <a:t>less than 5 minutes per pupil</a:t>
            </a:r>
            <a:r>
              <a:rPr lang="en-GB" dirty="0">
                <a:latin typeface="Comic Sans MS"/>
                <a:ea typeface="Arial" charset="0"/>
                <a:cs typeface="Arial"/>
              </a:rPr>
              <a:t>. </a:t>
            </a:r>
            <a:endParaRPr lang="en-GB" dirty="0">
              <a:latin typeface="Comic Sans MS"/>
              <a:ea typeface="Arial" charset="0"/>
              <a:cs typeface="Arial" charset="0"/>
            </a:endParaRPr>
          </a:p>
          <a:p>
            <a:pPr marL="342900" indent="-342900">
              <a:buFont typeface="Arial" charset="0"/>
              <a:buChar char="•"/>
            </a:pPr>
            <a:endParaRPr lang="en-GB" dirty="0">
              <a:latin typeface="Comic Sans MS"/>
              <a:ea typeface="Arial" charset="0"/>
              <a:cs typeface="Arial" charset="0"/>
            </a:endParaRPr>
          </a:p>
          <a:p>
            <a:pPr marL="342900" indent="-342900">
              <a:buFont typeface="Arial" charset="0"/>
              <a:buChar char="•"/>
            </a:pPr>
            <a:r>
              <a:rPr lang="en-GB" dirty="0">
                <a:latin typeface="Comic Sans MS"/>
                <a:ea typeface="Arial" charset="0"/>
                <a:cs typeface="Arial"/>
              </a:rPr>
              <a:t>Children will get </a:t>
            </a:r>
            <a:r>
              <a:rPr lang="en-GB" b="1" dirty="0">
                <a:solidFill>
                  <a:srgbClr val="388CDA"/>
                </a:solidFill>
                <a:latin typeface="Comic Sans MS"/>
                <a:ea typeface="Arial" charset="0"/>
                <a:cs typeface="Arial"/>
              </a:rPr>
              <a:t>6 seconds</a:t>
            </a:r>
            <a:r>
              <a:rPr lang="en-GB" dirty="0">
                <a:solidFill>
                  <a:srgbClr val="388CDA"/>
                </a:solidFill>
                <a:latin typeface="Comic Sans MS"/>
                <a:ea typeface="Arial" charset="0"/>
                <a:cs typeface="Arial"/>
              </a:rPr>
              <a:t> </a:t>
            </a:r>
            <a:r>
              <a:rPr lang="en-GB" dirty="0">
                <a:latin typeface="Comic Sans MS"/>
                <a:ea typeface="Arial" charset="0"/>
                <a:cs typeface="Arial"/>
              </a:rPr>
              <a:t>from the time the question appears to input their answer. </a:t>
            </a:r>
            <a:endParaRPr lang="en-GB" dirty="0">
              <a:latin typeface="Comic Sans MS"/>
              <a:ea typeface="Arial" charset="0"/>
              <a:cs typeface="Arial" charset="0"/>
            </a:endParaRPr>
          </a:p>
          <a:p>
            <a:pPr marL="342900" indent="-342900">
              <a:buFont typeface="Arial" charset="0"/>
              <a:buChar char="•"/>
            </a:pPr>
            <a:endParaRPr lang="en-GB" dirty="0">
              <a:latin typeface="Comic Sans MS"/>
              <a:ea typeface="Arial" charset="0"/>
              <a:cs typeface="Arial" charset="0"/>
            </a:endParaRPr>
          </a:p>
          <a:p>
            <a:pPr marL="342900" indent="-342900">
              <a:buFont typeface="Arial" charset="0"/>
              <a:buChar char="•"/>
            </a:pPr>
            <a:r>
              <a:rPr lang="en-GB" dirty="0">
                <a:latin typeface="Comic Sans MS"/>
                <a:ea typeface="Arial" charset="0"/>
                <a:cs typeface="Arial"/>
              </a:rPr>
              <a:t>There will be </a:t>
            </a:r>
            <a:r>
              <a:rPr lang="en-GB" b="1" dirty="0">
                <a:solidFill>
                  <a:srgbClr val="388CDA"/>
                </a:solidFill>
                <a:latin typeface="Comic Sans MS"/>
                <a:ea typeface="Arial" charset="0"/>
                <a:cs typeface="Arial"/>
              </a:rPr>
              <a:t>25 questions</a:t>
            </a:r>
            <a:r>
              <a:rPr lang="en-GB" dirty="0">
                <a:latin typeface="Comic Sans MS"/>
                <a:ea typeface="Arial" charset="0"/>
                <a:cs typeface="Arial"/>
              </a:rPr>
              <a:t> with a 3 second pause in-between questions. </a:t>
            </a:r>
            <a:endParaRPr lang="en-GB" dirty="0">
              <a:latin typeface="Comic Sans MS"/>
              <a:ea typeface="Arial" charset="0"/>
              <a:cs typeface="Arial" charset="0"/>
            </a:endParaRPr>
          </a:p>
        </p:txBody>
      </p:sp>
      <p:sp>
        <p:nvSpPr>
          <p:cNvPr id="5" name="Rectangle 4">
            <a:extLst>
              <a:ext uri="{FF2B5EF4-FFF2-40B4-BE49-F238E27FC236}">
                <a16:creationId xmlns:a16="http://schemas.microsoft.com/office/drawing/2014/main" id="{73EFF08E-8FC1-4708-AB52-057C2F6DD62C}"/>
              </a:ext>
            </a:extLst>
          </p:cNvPr>
          <p:cNvSpPr/>
          <p:nvPr/>
        </p:nvSpPr>
        <p:spPr>
          <a:xfrm>
            <a:off x="255181" y="5995716"/>
            <a:ext cx="8544366" cy="307777"/>
          </a:xfrm>
          <a:prstGeom prst="rect">
            <a:avLst/>
          </a:prstGeom>
        </p:spPr>
        <p:txBody>
          <a:bodyPr wrap="square" lIns="91440" tIns="45720" rIns="91440" bIns="45720" anchor="t">
            <a:spAutoFit/>
          </a:bodyPr>
          <a:lstStyle/>
          <a:p>
            <a:r>
              <a:rPr lang="en-GB" sz="1400" i="1" dirty="0">
                <a:latin typeface="Comic Sans MS"/>
                <a:ea typeface="Arial" charset="0"/>
                <a:cs typeface="Arial"/>
              </a:rPr>
              <a:t>*Some pupils will be eligible for specific arrangements.  </a:t>
            </a:r>
            <a:endParaRPr lang="en-GB" sz="1400" dirty="0">
              <a:latin typeface="Arial" charset="0"/>
              <a:ea typeface="Arial" charset="0"/>
              <a:cs typeface="Arial" charset="0"/>
            </a:endParaRPr>
          </a:p>
        </p:txBody>
      </p:sp>
    </p:spTree>
    <p:extLst>
      <p:ext uri="{BB962C8B-B14F-4D97-AF65-F5344CB8AC3E}">
        <p14:creationId xmlns:p14="http://schemas.microsoft.com/office/powerpoint/2010/main" val="1460584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C05C8AC-D2C7-4ABB-8FA8-7049613918CB}"/>
              </a:ext>
            </a:extLst>
          </p:cNvPr>
          <p:cNvSpPr txBox="1"/>
          <p:nvPr/>
        </p:nvSpPr>
        <p:spPr>
          <a:xfrm>
            <a:off x="255181" y="650204"/>
            <a:ext cx="6122189" cy="369332"/>
          </a:xfrm>
          <a:prstGeom prst="rect">
            <a:avLst/>
          </a:prstGeom>
          <a:noFill/>
        </p:spPr>
        <p:txBody>
          <a:bodyPr wrap="none" lIns="91440" tIns="45720" rIns="91440" bIns="45720" rtlCol="0" anchor="t">
            <a:spAutoFit/>
          </a:bodyPr>
          <a:lstStyle/>
          <a:p>
            <a:r>
              <a:rPr lang="en-GB" b="1" u="sng" dirty="0">
                <a:latin typeface="Comic Sans MS"/>
                <a:cs typeface="Arial"/>
              </a:rPr>
              <a:t>Specific arrangements for multiplication tables check</a:t>
            </a:r>
            <a:endParaRPr lang="en-GB" u="sng" dirty="0">
              <a:latin typeface="Comic Sans MS"/>
              <a:cs typeface="Arial"/>
            </a:endParaRPr>
          </a:p>
        </p:txBody>
      </p:sp>
      <p:sp>
        <p:nvSpPr>
          <p:cNvPr id="11" name="TextBox 10">
            <a:extLst>
              <a:ext uri="{FF2B5EF4-FFF2-40B4-BE49-F238E27FC236}">
                <a16:creationId xmlns:a16="http://schemas.microsoft.com/office/drawing/2014/main" id="{C5A22397-22CB-48B1-9847-DF279AAA275F}"/>
              </a:ext>
            </a:extLst>
          </p:cNvPr>
          <p:cNvSpPr txBox="1"/>
          <p:nvPr/>
        </p:nvSpPr>
        <p:spPr>
          <a:xfrm>
            <a:off x="255181" y="1072701"/>
            <a:ext cx="8544366" cy="4801314"/>
          </a:xfrm>
          <a:prstGeom prst="rect">
            <a:avLst/>
          </a:prstGeom>
          <a:noFill/>
        </p:spPr>
        <p:txBody>
          <a:bodyPr wrap="square" lIns="91440" tIns="45720" rIns="91440" bIns="45720" rtlCol="0" anchor="t">
            <a:spAutoFit/>
          </a:bodyPr>
          <a:lstStyle/>
          <a:p>
            <a:endParaRPr lang="en-GB" dirty="0">
              <a:latin typeface="Arial" charset="0"/>
              <a:ea typeface="Arial" charset="0"/>
              <a:cs typeface="Arial" charset="0"/>
            </a:endParaRPr>
          </a:p>
          <a:p>
            <a:r>
              <a:rPr lang="en-GB" dirty="0">
                <a:latin typeface="Comic Sans MS"/>
                <a:ea typeface="Arial" charset="0"/>
                <a:cs typeface="Arial"/>
              </a:rPr>
              <a:t>Children with additional needs, who have similar provision in their day-to-day learning at school, may be allotted specific arrangements, including:</a:t>
            </a:r>
          </a:p>
          <a:p>
            <a:endParaRPr lang="en-GB" dirty="0">
              <a:latin typeface="Comic Sans MS"/>
              <a:ea typeface="Arial" charset="0"/>
              <a:cs typeface="Arial" charset="0"/>
            </a:endParaRPr>
          </a:p>
          <a:p>
            <a:pPr marL="342900" indent="-342900">
              <a:buFont typeface="Arial" charset="0"/>
              <a:buChar char="•"/>
            </a:pPr>
            <a:r>
              <a:rPr lang="en-GB" dirty="0">
                <a:latin typeface="Comic Sans MS"/>
                <a:ea typeface="Arial" charset="0"/>
                <a:cs typeface="Arial"/>
              </a:rPr>
              <a:t>Colour contrast;</a:t>
            </a:r>
          </a:p>
          <a:p>
            <a:pPr marL="342900" indent="-342900">
              <a:buFont typeface="Arial" charset="0"/>
              <a:buChar char="•"/>
            </a:pPr>
            <a:endParaRPr lang="en-GB" dirty="0">
              <a:latin typeface="Comic Sans MS"/>
              <a:ea typeface="Arial" charset="0"/>
              <a:cs typeface="Arial" charset="0"/>
            </a:endParaRPr>
          </a:p>
          <a:p>
            <a:pPr marL="342900" indent="-342900">
              <a:buFont typeface="Arial" charset="0"/>
              <a:buChar char="•"/>
            </a:pPr>
            <a:r>
              <a:rPr lang="en-GB" dirty="0">
                <a:latin typeface="Comic Sans MS"/>
                <a:ea typeface="Arial" charset="0"/>
                <a:cs typeface="Arial"/>
              </a:rPr>
              <a:t>Font size adjustment;</a:t>
            </a:r>
          </a:p>
          <a:p>
            <a:pPr marL="342900" indent="-342900">
              <a:buFont typeface="Arial" charset="0"/>
              <a:buChar char="•"/>
            </a:pPr>
            <a:endParaRPr lang="en-GB" dirty="0">
              <a:latin typeface="Comic Sans MS"/>
              <a:ea typeface="Arial" charset="0"/>
              <a:cs typeface="Arial" charset="0"/>
            </a:endParaRPr>
          </a:p>
          <a:p>
            <a:pPr marL="342900" indent="-342900">
              <a:buFont typeface="Arial" charset="0"/>
              <a:buChar char="•"/>
            </a:pPr>
            <a:r>
              <a:rPr lang="en-GB" dirty="0">
                <a:latin typeface="Comic Sans MS"/>
                <a:ea typeface="Arial" charset="0"/>
                <a:cs typeface="Arial"/>
              </a:rPr>
              <a:t>‘Next’ button (alternative to 3-second pause);</a:t>
            </a:r>
            <a:endParaRPr lang="en-US">
              <a:latin typeface="Comic Sans MS"/>
              <a:ea typeface="Arial" charset="0"/>
              <a:cs typeface="Arial"/>
            </a:endParaRPr>
          </a:p>
          <a:p>
            <a:pPr marL="342900" indent="-342900">
              <a:buFont typeface="Arial" charset="0"/>
              <a:buChar char="•"/>
            </a:pPr>
            <a:endParaRPr lang="en-US" dirty="0">
              <a:latin typeface="Comic Sans MS"/>
              <a:ea typeface="Arial" charset="0"/>
              <a:cs typeface="Arial" charset="0"/>
            </a:endParaRPr>
          </a:p>
          <a:p>
            <a:pPr marL="342900" indent="-342900">
              <a:buFont typeface="Arial" charset="0"/>
              <a:buChar char="•"/>
            </a:pPr>
            <a:r>
              <a:rPr lang="en-US" dirty="0">
                <a:latin typeface="Comic Sans MS"/>
                <a:ea typeface="Arial" charset="0"/>
                <a:cs typeface="Arial"/>
              </a:rPr>
              <a:t>Removing on-screen number pad;</a:t>
            </a:r>
          </a:p>
          <a:p>
            <a:pPr marL="342900" indent="-342900">
              <a:buFont typeface="Arial" charset="0"/>
              <a:buChar char="•"/>
            </a:pPr>
            <a:endParaRPr lang="en-US" dirty="0">
              <a:latin typeface="Comic Sans MS"/>
              <a:ea typeface="Arial" charset="0"/>
              <a:cs typeface="Arial" charset="0"/>
            </a:endParaRPr>
          </a:p>
          <a:p>
            <a:pPr marL="342900" indent="-342900">
              <a:buFont typeface="Arial" charset="0"/>
              <a:buChar char="•"/>
            </a:pPr>
            <a:r>
              <a:rPr lang="en-US" dirty="0">
                <a:latin typeface="Comic Sans MS"/>
                <a:ea typeface="Arial" charset="0"/>
                <a:cs typeface="Arial"/>
              </a:rPr>
              <a:t>An adult to input answers;</a:t>
            </a:r>
          </a:p>
          <a:p>
            <a:pPr marL="342900" indent="-342900">
              <a:buFont typeface="Arial" charset="0"/>
              <a:buChar char="•"/>
            </a:pPr>
            <a:endParaRPr lang="en-US" dirty="0">
              <a:latin typeface="Comic Sans MS"/>
              <a:ea typeface="Arial" charset="0"/>
              <a:cs typeface="Arial" charset="0"/>
            </a:endParaRPr>
          </a:p>
          <a:p>
            <a:pPr marL="342900" indent="-342900">
              <a:buFont typeface="Arial" charset="0"/>
              <a:buChar char="•"/>
            </a:pPr>
            <a:r>
              <a:rPr lang="en-US" dirty="0">
                <a:latin typeface="Comic Sans MS"/>
                <a:ea typeface="Arial" charset="0"/>
                <a:cs typeface="Arial"/>
              </a:rPr>
              <a:t>Question reader;</a:t>
            </a:r>
          </a:p>
          <a:p>
            <a:pPr marL="342900" indent="-342900">
              <a:buFont typeface="Arial" charset="0"/>
              <a:buChar char="•"/>
            </a:pPr>
            <a:endParaRPr lang="en-US" dirty="0">
              <a:latin typeface="Comic Sans MS"/>
              <a:ea typeface="Arial" charset="0"/>
              <a:cs typeface="Arial" charset="0"/>
            </a:endParaRPr>
          </a:p>
          <a:p>
            <a:pPr marL="342900" indent="-342900">
              <a:buFont typeface="Arial" charset="0"/>
              <a:buChar char="•"/>
            </a:pPr>
            <a:r>
              <a:rPr lang="en-US" dirty="0">
                <a:latin typeface="Comic Sans MS"/>
                <a:ea typeface="Arial" charset="0"/>
                <a:cs typeface="Arial"/>
              </a:rPr>
              <a:t>Audible time alert.</a:t>
            </a:r>
            <a:endParaRPr lang="en-GB" dirty="0">
              <a:latin typeface="Comic Sans MS"/>
              <a:ea typeface="Arial" charset="0"/>
              <a:cs typeface="Arial"/>
            </a:endParaRPr>
          </a:p>
        </p:txBody>
      </p:sp>
    </p:spTree>
    <p:extLst>
      <p:ext uri="{BB962C8B-B14F-4D97-AF65-F5344CB8AC3E}">
        <p14:creationId xmlns:p14="http://schemas.microsoft.com/office/powerpoint/2010/main" val="1874417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C05C8AC-D2C7-4ABB-8FA8-7049613918CB}"/>
              </a:ext>
            </a:extLst>
          </p:cNvPr>
          <p:cNvSpPr txBox="1"/>
          <p:nvPr/>
        </p:nvSpPr>
        <p:spPr>
          <a:xfrm>
            <a:off x="255181" y="650204"/>
            <a:ext cx="1749197" cy="369332"/>
          </a:xfrm>
          <a:prstGeom prst="rect">
            <a:avLst/>
          </a:prstGeom>
          <a:noFill/>
        </p:spPr>
        <p:txBody>
          <a:bodyPr wrap="none" lIns="91440" tIns="45720" rIns="91440" bIns="45720" rtlCol="0" anchor="t">
            <a:spAutoFit/>
          </a:bodyPr>
          <a:lstStyle/>
          <a:p>
            <a:r>
              <a:rPr lang="en-GB" b="1" u="sng" dirty="0">
                <a:latin typeface="Comic Sans MS"/>
                <a:cs typeface="Arial"/>
              </a:rPr>
              <a:t>The questions</a:t>
            </a:r>
            <a:endParaRPr lang="en-GB" u="sng" dirty="0">
              <a:latin typeface="Comic Sans MS"/>
              <a:cs typeface="Arial"/>
            </a:endParaRPr>
          </a:p>
        </p:txBody>
      </p:sp>
      <p:sp>
        <p:nvSpPr>
          <p:cNvPr id="11" name="TextBox 10">
            <a:extLst>
              <a:ext uri="{FF2B5EF4-FFF2-40B4-BE49-F238E27FC236}">
                <a16:creationId xmlns:a16="http://schemas.microsoft.com/office/drawing/2014/main" id="{C5A22397-22CB-48B1-9847-DF279AAA275F}"/>
              </a:ext>
            </a:extLst>
          </p:cNvPr>
          <p:cNvSpPr txBox="1"/>
          <p:nvPr/>
        </p:nvSpPr>
        <p:spPr>
          <a:xfrm>
            <a:off x="255181" y="1072701"/>
            <a:ext cx="8586896" cy="3139321"/>
          </a:xfrm>
          <a:prstGeom prst="rect">
            <a:avLst/>
          </a:prstGeom>
          <a:noFill/>
        </p:spPr>
        <p:txBody>
          <a:bodyPr wrap="square" lIns="91440" tIns="45720" rIns="91440" bIns="45720" rtlCol="0" anchor="t">
            <a:spAutoFit/>
          </a:bodyPr>
          <a:lstStyle/>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latin typeface="Comic Sans MS"/>
                <a:cs typeface="Arial"/>
              </a:rPr>
              <a:t>Each pupil will be </a:t>
            </a:r>
            <a:r>
              <a:rPr lang="en-GB" b="1" dirty="0">
                <a:solidFill>
                  <a:srgbClr val="388CDA"/>
                </a:solidFill>
                <a:latin typeface="Comic Sans MS"/>
                <a:cs typeface="Arial"/>
              </a:rPr>
              <a:t>randomly assigned </a:t>
            </a:r>
            <a:r>
              <a:rPr lang="en-GB" dirty="0">
                <a:latin typeface="Comic Sans MS"/>
                <a:cs typeface="Arial"/>
              </a:rPr>
              <a:t>a set of questions. </a:t>
            </a:r>
            <a:endParaRPr lang="en-GB" dirty="0">
              <a:latin typeface="Comic Sans MS"/>
              <a:cs typeface="Arial" panose="020B0604020202020204" pitchFamily="34" charset="0"/>
            </a:endParaRPr>
          </a:p>
          <a:p>
            <a:pPr marL="285750" indent="-285750">
              <a:buFont typeface="Arial" panose="020B0604020202020204" pitchFamily="34" charset="0"/>
              <a:buChar char="•"/>
            </a:pPr>
            <a:endParaRPr lang="en-GB" dirty="0">
              <a:latin typeface="Comic Sans MS"/>
              <a:cs typeface="Arial" panose="020B0604020202020204" pitchFamily="34" charset="0"/>
            </a:endParaRPr>
          </a:p>
          <a:p>
            <a:pPr marL="285750" indent="-285750">
              <a:buFont typeface="Arial" panose="020B0604020202020204" pitchFamily="34" charset="0"/>
              <a:buChar char="•"/>
            </a:pPr>
            <a:r>
              <a:rPr lang="en-GB" dirty="0">
                <a:latin typeface="Comic Sans MS"/>
                <a:cs typeface="Arial"/>
              </a:rPr>
              <a:t>There will be repeated questions across different checks each year, but no more than 30% of questions will be repeated in any two checks.</a:t>
            </a:r>
          </a:p>
          <a:p>
            <a:pPr marL="285750" indent="-285750">
              <a:buFont typeface="Arial" panose="020B0604020202020204" pitchFamily="34" charset="0"/>
              <a:buChar char="•"/>
            </a:pPr>
            <a:endParaRPr lang="en-GB" dirty="0">
              <a:latin typeface="Comic Sans MS"/>
              <a:cs typeface="Arial" panose="020B0604020202020204" pitchFamily="34" charset="0"/>
            </a:endParaRPr>
          </a:p>
          <a:p>
            <a:pPr marL="285750" indent="-285750">
              <a:buFont typeface="Arial" panose="020B0604020202020204" pitchFamily="34" charset="0"/>
              <a:buChar char="•"/>
            </a:pPr>
            <a:r>
              <a:rPr lang="en-GB" dirty="0">
                <a:latin typeface="Comic Sans MS"/>
                <a:cs typeface="Arial"/>
              </a:rPr>
              <a:t>Children will </a:t>
            </a:r>
            <a:r>
              <a:rPr lang="en-GB" b="1" dirty="0">
                <a:solidFill>
                  <a:srgbClr val="388CDA"/>
                </a:solidFill>
                <a:latin typeface="Comic Sans MS"/>
                <a:cs typeface="Arial"/>
              </a:rPr>
              <a:t>only face multiplication statements </a:t>
            </a:r>
            <a:r>
              <a:rPr lang="en-GB" dirty="0">
                <a:latin typeface="Comic Sans MS"/>
                <a:cs typeface="Arial"/>
              </a:rPr>
              <a:t>in the check (not related division facts).</a:t>
            </a:r>
          </a:p>
          <a:p>
            <a:pPr marL="285750" indent="-285750">
              <a:buFont typeface="Arial" panose="020B0604020202020204" pitchFamily="34" charset="0"/>
              <a:buChar char="•"/>
            </a:pPr>
            <a:endParaRPr lang="en-GB" dirty="0">
              <a:latin typeface="Comic Sans MS"/>
              <a:cs typeface="Arial" panose="020B0604020202020204" pitchFamily="34" charset="0"/>
            </a:endParaRPr>
          </a:p>
          <a:p>
            <a:pPr marL="285750" indent="-285750">
              <a:buFont typeface="Arial" panose="020B0604020202020204" pitchFamily="34" charset="0"/>
              <a:buChar char="•"/>
            </a:pPr>
            <a:r>
              <a:rPr lang="en-GB" dirty="0">
                <a:latin typeface="Comic Sans MS"/>
                <a:cs typeface="Arial"/>
              </a:rPr>
              <a:t>Pupils will not see their individual results when they complete the check.  </a:t>
            </a:r>
            <a:endParaRPr lang="en-GB" dirty="0">
              <a:latin typeface="Comic Sans MS"/>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5337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C05C8AC-D2C7-4ABB-8FA8-7049613918CB}"/>
              </a:ext>
            </a:extLst>
          </p:cNvPr>
          <p:cNvSpPr txBox="1"/>
          <p:nvPr/>
        </p:nvSpPr>
        <p:spPr>
          <a:xfrm>
            <a:off x="255181" y="650204"/>
            <a:ext cx="2084225" cy="369332"/>
          </a:xfrm>
          <a:prstGeom prst="rect">
            <a:avLst/>
          </a:prstGeom>
          <a:noFill/>
        </p:spPr>
        <p:txBody>
          <a:bodyPr wrap="none" lIns="91440" tIns="45720" rIns="91440" bIns="45720" rtlCol="0" anchor="t">
            <a:spAutoFit/>
          </a:bodyPr>
          <a:lstStyle/>
          <a:p>
            <a:r>
              <a:rPr lang="en-GB" b="1" u="sng" dirty="0">
                <a:latin typeface="Comic Sans MS"/>
                <a:cs typeface="Arial"/>
              </a:rPr>
              <a:t>During the check</a:t>
            </a:r>
            <a:endParaRPr lang="en-GB" u="sng" dirty="0">
              <a:latin typeface="Comic Sans MS"/>
              <a:cs typeface="Arial"/>
            </a:endParaRPr>
          </a:p>
        </p:txBody>
      </p:sp>
      <p:sp>
        <p:nvSpPr>
          <p:cNvPr id="11" name="TextBox 10">
            <a:extLst>
              <a:ext uri="{FF2B5EF4-FFF2-40B4-BE49-F238E27FC236}">
                <a16:creationId xmlns:a16="http://schemas.microsoft.com/office/drawing/2014/main" id="{C5A22397-22CB-48B1-9847-DF279AAA275F}"/>
              </a:ext>
            </a:extLst>
          </p:cNvPr>
          <p:cNvSpPr txBox="1"/>
          <p:nvPr/>
        </p:nvSpPr>
        <p:spPr>
          <a:xfrm>
            <a:off x="255181" y="1072701"/>
            <a:ext cx="8586896" cy="3693319"/>
          </a:xfrm>
          <a:prstGeom prst="rect">
            <a:avLst/>
          </a:prstGeom>
          <a:noFill/>
        </p:spPr>
        <p:txBody>
          <a:bodyPr wrap="square" lIns="91440" tIns="45720" rIns="91440" bIns="45720" rtlCol="0" anchor="t">
            <a:spAutoFit/>
          </a:bodyPr>
          <a:lstStyle/>
          <a:p>
            <a:endParaRPr lang="en-GB" dirty="0">
              <a:latin typeface="Comic Sans MS"/>
              <a:cs typeface="Arial" panose="020B0604020202020204" pitchFamily="34" charset="0"/>
            </a:endParaRPr>
          </a:p>
          <a:p>
            <a:pPr marL="285750" indent="-285750">
              <a:buFont typeface="Arial" panose="020B0604020202020204" pitchFamily="34" charset="0"/>
              <a:buChar char="•"/>
            </a:pPr>
            <a:r>
              <a:rPr lang="en-GB" dirty="0">
                <a:latin typeface="Comic Sans MS"/>
                <a:cs typeface="Arial"/>
              </a:rPr>
              <a:t>There will always be questions from the 3, 4, 5, 6, 7, 8, 9, 11 and 12 multiplication tables in each check.</a:t>
            </a:r>
          </a:p>
          <a:p>
            <a:pPr marL="285750" indent="-285750">
              <a:buFont typeface="Arial" panose="020B0604020202020204" pitchFamily="34" charset="0"/>
              <a:buChar char="•"/>
            </a:pPr>
            <a:endParaRPr lang="en-GB" dirty="0">
              <a:latin typeface="Comic Sans MS"/>
              <a:cs typeface="Arial" panose="020B0604020202020204" pitchFamily="34" charset="0"/>
            </a:endParaRPr>
          </a:p>
          <a:p>
            <a:pPr marL="285750" indent="-285750">
              <a:buFont typeface="Arial" panose="020B0604020202020204" pitchFamily="34" charset="0"/>
              <a:buChar char="•"/>
            </a:pPr>
            <a:r>
              <a:rPr lang="en-GB" dirty="0">
                <a:latin typeface="Comic Sans MS"/>
                <a:cs typeface="Arial"/>
              </a:rPr>
              <a:t>There will be no questions from the 1 times table (</a:t>
            </a:r>
            <a:r>
              <a:rPr lang="en-GB" dirty="0" err="1">
                <a:latin typeface="Comic Sans MS"/>
                <a:cs typeface="Arial"/>
              </a:rPr>
              <a:t>i.e</a:t>
            </a:r>
            <a:r>
              <a:rPr lang="en-GB" dirty="0">
                <a:latin typeface="Comic Sans MS"/>
                <a:cs typeface="Arial"/>
              </a:rPr>
              <a:t> 1 x 8 or 8 x 1).</a:t>
            </a:r>
          </a:p>
          <a:p>
            <a:endParaRPr lang="en-GB" dirty="0">
              <a:latin typeface="Comic Sans MS"/>
              <a:cs typeface="Arial" panose="020B0604020202020204" pitchFamily="34" charset="0"/>
            </a:endParaRPr>
          </a:p>
          <a:p>
            <a:pPr marL="285750" indent="-285750">
              <a:buFont typeface="Arial" panose="020B0604020202020204" pitchFamily="34" charset="0"/>
              <a:buChar char="•"/>
            </a:pPr>
            <a:r>
              <a:rPr lang="en-GB" dirty="0">
                <a:latin typeface="Comic Sans MS"/>
                <a:cs typeface="Arial"/>
              </a:rPr>
              <a:t>The 6, 7, 8, 9 and 12 times tables are more likely to be asked. </a:t>
            </a:r>
          </a:p>
          <a:p>
            <a:pPr marL="285750" indent="-285750">
              <a:buFont typeface="Arial" panose="020B0604020202020204" pitchFamily="34" charset="0"/>
              <a:buChar char="•"/>
            </a:pPr>
            <a:endParaRPr lang="en-GB" dirty="0">
              <a:latin typeface="Comic Sans MS"/>
              <a:cs typeface="Arial" panose="020B0604020202020204" pitchFamily="34" charset="0"/>
            </a:endParaRPr>
          </a:p>
          <a:p>
            <a:pPr marL="285750" indent="-285750">
              <a:buFont typeface="Arial" panose="020B0604020202020204" pitchFamily="34" charset="0"/>
              <a:buChar char="•"/>
            </a:pPr>
            <a:r>
              <a:rPr lang="en-GB" dirty="0">
                <a:latin typeface="Comic Sans MS"/>
                <a:cs typeface="Arial"/>
              </a:rPr>
              <a:t>There will only be a maximum of 7 questions from the 2, 5 and 10 times tables.</a:t>
            </a:r>
          </a:p>
          <a:p>
            <a:pPr marL="285750" indent="-285750">
              <a:buFont typeface="Arial" panose="020B0604020202020204" pitchFamily="34" charset="0"/>
              <a:buChar char="•"/>
            </a:pPr>
            <a:endParaRPr lang="en-GB" dirty="0">
              <a:latin typeface="Comic Sans MS"/>
              <a:cs typeface="Arial" panose="020B0604020202020204" pitchFamily="34" charset="0"/>
            </a:endParaRPr>
          </a:p>
          <a:p>
            <a:pPr marL="285750" indent="-285750">
              <a:buFont typeface="Arial" panose="020B0604020202020204" pitchFamily="34" charset="0"/>
              <a:buChar char="•"/>
            </a:pPr>
            <a:r>
              <a:rPr lang="en-GB" dirty="0">
                <a:latin typeface="Comic Sans MS"/>
                <a:cs typeface="Arial"/>
              </a:rPr>
              <a:t>Reversal of questions will not feature in the same check                           e.g. 2 x 7 and 7 x 2. </a:t>
            </a:r>
            <a:endParaRPr lang="en-GB" dirty="0">
              <a:latin typeface="Comic Sans MS"/>
              <a:cs typeface="Arial" panose="020B0604020202020204" pitchFamily="34" charset="0"/>
            </a:endParaRPr>
          </a:p>
        </p:txBody>
      </p:sp>
    </p:spTree>
    <p:extLst>
      <p:ext uri="{BB962C8B-B14F-4D97-AF65-F5344CB8AC3E}">
        <p14:creationId xmlns:p14="http://schemas.microsoft.com/office/powerpoint/2010/main" val="927947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C05C8AC-D2C7-4ABB-8FA8-7049613918CB}"/>
              </a:ext>
            </a:extLst>
          </p:cNvPr>
          <p:cNvSpPr txBox="1"/>
          <p:nvPr/>
        </p:nvSpPr>
        <p:spPr>
          <a:xfrm>
            <a:off x="255181" y="650204"/>
            <a:ext cx="3005951" cy="369332"/>
          </a:xfrm>
          <a:prstGeom prst="rect">
            <a:avLst/>
          </a:prstGeom>
          <a:noFill/>
        </p:spPr>
        <p:txBody>
          <a:bodyPr wrap="none" lIns="91440" tIns="45720" rIns="91440" bIns="45720" rtlCol="0" anchor="t">
            <a:spAutoFit/>
          </a:bodyPr>
          <a:lstStyle/>
          <a:p>
            <a:r>
              <a:rPr lang="en-GB" b="1" u="sng" dirty="0">
                <a:latin typeface="Comic Sans MS"/>
                <a:cs typeface="Arial"/>
              </a:rPr>
              <a:t>Multiplication table limits</a:t>
            </a:r>
            <a:endParaRPr lang="en-GB" u="sng" dirty="0">
              <a:latin typeface="Comic Sans MS"/>
              <a:cs typeface="Arial"/>
            </a:endParaRPr>
          </a:p>
        </p:txBody>
      </p:sp>
      <p:sp>
        <p:nvSpPr>
          <p:cNvPr id="11" name="TextBox 10">
            <a:extLst>
              <a:ext uri="{FF2B5EF4-FFF2-40B4-BE49-F238E27FC236}">
                <a16:creationId xmlns:a16="http://schemas.microsoft.com/office/drawing/2014/main" id="{C5A22397-22CB-48B1-9847-DF279AAA275F}"/>
              </a:ext>
            </a:extLst>
          </p:cNvPr>
          <p:cNvSpPr txBox="1"/>
          <p:nvPr/>
        </p:nvSpPr>
        <p:spPr>
          <a:xfrm>
            <a:off x="255181" y="1072701"/>
            <a:ext cx="8586896" cy="923330"/>
          </a:xfrm>
          <a:prstGeom prst="rect">
            <a:avLst/>
          </a:prstGeom>
          <a:noFill/>
        </p:spPr>
        <p:txBody>
          <a:bodyPr wrap="square" lIns="91440" tIns="45720" rIns="91440" bIns="45720" rtlCol="0" anchor="t">
            <a:spAutoFit/>
          </a:bodyPr>
          <a:lstStyle/>
          <a:p>
            <a:endParaRPr lang="en-GB" dirty="0">
              <a:latin typeface="Comic Sans MS"/>
              <a:cs typeface="Arial" panose="020B0604020202020204" pitchFamily="34" charset="0"/>
            </a:endParaRPr>
          </a:p>
          <a:p>
            <a:r>
              <a:rPr lang="en-US" dirty="0">
                <a:latin typeface="Comic Sans MS"/>
                <a:cs typeface="Arial"/>
              </a:rPr>
              <a:t>The STA state that they are classifying the multiplication tables by the first number in the question. For example, 8 x 3 would fall within the 8 times table.</a:t>
            </a:r>
          </a:p>
        </p:txBody>
      </p:sp>
      <p:pic>
        <p:nvPicPr>
          <p:cNvPr id="1026" name="Picture 2" descr="2018 Times Tables and Multiplciation Check Table">
            <a:extLst>
              <a:ext uri="{FF2B5EF4-FFF2-40B4-BE49-F238E27FC236}">
                <a16:creationId xmlns:a16="http://schemas.microsoft.com/office/drawing/2014/main" id="{AC1EB3E2-6455-4118-A9B6-19F18C61605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017" r="29270" b="5548"/>
          <a:stretch/>
        </p:blipFill>
        <p:spPr bwMode="auto">
          <a:xfrm>
            <a:off x="2250141" y="1996031"/>
            <a:ext cx="4643718" cy="41923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344356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c4725214-e472-4f92-a572-34cdd8e58de9">
      <UserInfo>
        <DisplayName/>
        <AccountId xsi:nil="true"/>
        <AccountType/>
      </UserInfo>
    </SharedWithUsers>
    <lcf76f155ced4ddcb4097134ff3c332f xmlns="d1cf191e-6fc2-4281-bd5b-f5e2523964f2">
      <Terms xmlns="http://schemas.microsoft.com/office/infopath/2007/PartnerControls"/>
    </lcf76f155ced4ddcb4097134ff3c332f>
    <TaxCatchAll xmlns="c4725214-e472-4f92-a572-34cdd8e58de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810BE1405E2A545992C078DD1A444AF" ma:contentTypeVersion="23" ma:contentTypeDescription="Create a new document." ma:contentTypeScope="" ma:versionID="96a8dd2394a586b874d1136706c9ff6a">
  <xsd:schema xmlns:xsd="http://www.w3.org/2001/XMLSchema" xmlns:xs="http://www.w3.org/2001/XMLSchema" xmlns:p="http://schemas.microsoft.com/office/2006/metadata/properties" xmlns:ns2="d1cf191e-6fc2-4281-bd5b-f5e2523964f2" xmlns:ns3="c4725214-e472-4f92-a572-34cdd8e58de9" targetNamespace="http://schemas.microsoft.com/office/2006/metadata/properties" ma:root="true" ma:fieldsID="0fe4aba022842a20bad33001eb89a22f" ns2:_="" ns3:_="">
    <xsd:import namespace="d1cf191e-6fc2-4281-bd5b-f5e2523964f2"/>
    <xsd:import namespace="c4725214-e472-4f92-a572-34cdd8e58de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Location" minOccurs="0"/>
                <xsd:element ref="ns2:MediaServiceAutoKeyPoints" minOccurs="0"/>
                <xsd:element ref="ns2:MediaServiceKeyPoints" minOccurs="0"/>
                <xsd:element ref="ns2:MediaLengthInSecond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cf191e-6fc2-4281-bd5b-f5e2523964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bb361235-48f8-4de7-8a1c-71bb8990c7e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4725214-e472-4f92-a572-34cdd8e58de9" elementFormDefault="qualified">
    <xsd:import namespace="http://schemas.microsoft.com/office/2006/documentManagement/types"/>
    <xsd:import namespace="http://schemas.microsoft.com/office/infopath/2007/PartnerControls"/>
    <xsd:element name="SharedWithUsers" ma:index="15"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bba82a6b-067e-4acf-aabf-c0094a90698d}" ma:internalName="TaxCatchAll" ma:showField="CatchAllData" ma:web="c4725214-e472-4f92-a572-34cdd8e58de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085E93-E36C-4ECE-BB52-9322568412EC}">
  <ds:schemaRefs>
    <ds:schemaRef ds:uri="http://schemas.microsoft.com/office/2006/metadata/properties"/>
    <ds:schemaRef ds:uri="http://schemas.microsoft.com/office/infopath/2007/PartnerControls"/>
    <ds:schemaRef ds:uri="c4725214-e472-4f92-a572-34cdd8e58de9"/>
    <ds:schemaRef ds:uri="d1cf191e-6fc2-4281-bd5b-f5e2523964f2"/>
  </ds:schemaRefs>
</ds:datastoreItem>
</file>

<file path=customXml/itemProps2.xml><?xml version="1.0" encoding="utf-8"?>
<ds:datastoreItem xmlns:ds="http://schemas.openxmlformats.org/officeDocument/2006/customXml" ds:itemID="{8ACBE7EB-317B-4609-9756-70138099DF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cf191e-6fc2-4281-bd5b-f5e2523964f2"/>
    <ds:schemaRef ds:uri="c4725214-e472-4f92-a572-34cdd8e58d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DCAB561-2298-4A29-88CA-B853D8F34B1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15148</TotalTime>
  <Words>1951</Words>
  <Application>Microsoft Office PowerPoint</Application>
  <PresentationFormat>On-screen Show (4:3)</PresentationFormat>
  <Paragraphs>210</Paragraphs>
  <Slides>21</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Arial </vt:lpstr>
      <vt:lpstr>Bryant Bold</vt:lpstr>
      <vt:lpstr>Calibri</vt:lpstr>
      <vt:lpstr>Calibri Light</vt:lpstr>
      <vt:lpstr>Comic Sans MS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Sparky Teaching</dc:creator>
  <cp:lastModifiedBy>Anna Hawkins</cp:lastModifiedBy>
  <cp:revision>697</cp:revision>
  <dcterms:created xsi:type="dcterms:W3CDTF">2018-09-08T23:27:11Z</dcterms:created>
  <dcterms:modified xsi:type="dcterms:W3CDTF">2024-11-15T14:52:57Z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0x010100A810BE1405E2A545992C078DD1A444AF</vt:lpwstr>
  </property>
  <property fmtid="{D5CDD505-2E9C-101B-9397-08002B2CF9AE}" pid="3" name="Order">
    <vt:r8>1211300</vt:r8>
  </property>
  <property fmtid="{D5CDD505-2E9C-101B-9397-08002B2CF9AE}" pid="4" name="_ExtendedDescription">
    <vt:lpwstr/>
  </property>
  <property fmtid="{D5CDD505-2E9C-101B-9397-08002B2CF9AE}" pid="5" name="TriggerFlowInfo">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MediaServiceImageTags">
    <vt:lpwstr/>
  </property>
</Properties>
</file>